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comments/comment2.xml" ContentType="application/vnd.openxmlformats-officedocument.presentationml.comments+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comments/comment3.xml" ContentType="application/vnd.openxmlformats-officedocument.presentationml.comments+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comments/comment4.xml" ContentType="application/vnd.openxmlformats-officedocument.presentationml.comments+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315" r:id="rId3"/>
    <p:sldId id="285" r:id="rId4"/>
    <p:sldId id="258" r:id="rId5"/>
    <p:sldId id="261" r:id="rId6"/>
    <p:sldId id="262" r:id="rId7"/>
    <p:sldId id="298" r:id="rId8"/>
    <p:sldId id="260" r:id="rId9"/>
    <p:sldId id="263" r:id="rId10"/>
    <p:sldId id="266" r:id="rId11"/>
    <p:sldId id="264" r:id="rId12"/>
    <p:sldId id="301" r:id="rId13"/>
    <p:sldId id="299" r:id="rId14"/>
    <p:sldId id="302" r:id="rId15"/>
    <p:sldId id="300" r:id="rId16"/>
    <p:sldId id="303" r:id="rId17"/>
    <p:sldId id="267" r:id="rId18"/>
    <p:sldId id="305" r:id="rId19"/>
    <p:sldId id="286" r:id="rId20"/>
    <p:sldId id="306" r:id="rId21"/>
    <p:sldId id="265" r:id="rId22"/>
    <p:sldId id="268" r:id="rId23"/>
    <p:sldId id="269" r:id="rId24"/>
    <p:sldId id="270" r:id="rId25"/>
    <p:sldId id="276" r:id="rId26"/>
    <p:sldId id="271" r:id="rId27"/>
    <p:sldId id="272" r:id="rId28"/>
    <p:sldId id="273" r:id="rId29"/>
    <p:sldId id="274" r:id="rId30"/>
    <p:sldId id="275" r:id="rId31"/>
    <p:sldId id="277" r:id="rId32"/>
    <p:sldId id="312" r:id="rId33"/>
    <p:sldId id="282" r:id="rId34"/>
    <p:sldId id="304" r:id="rId35"/>
    <p:sldId id="291" r:id="rId36"/>
    <p:sldId id="292" r:id="rId37"/>
    <p:sldId id="294" r:id="rId38"/>
    <p:sldId id="295" r:id="rId39"/>
    <p:sldId id="296" r:id="rId40"/>
    <p:sldId id="307" r:id="rId41"/>
    <p:sldId id="308" r:id="rId42"/>
    <p:sldId id="309" r:id="rId43"/>
    <p:sldId id="310" r:id="rId44"/>
    <p:sldId id="288" r:id="rId45"/>
    <p:sldId id="297" r:id="rId46"/>
    <p:sldId id="313" r:id="rId47"/>
    <p:sldId id="287" r:id="rId48"/>
    <p:sldId id="289" r:id="rId49"/>
    <p:sldId id="316" r:id="rId50"/>
    <p:sldId id="317" r:id="rId51"/>
    <p:sldId id="283"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ırat GÜLEÇ" initials="FG" lastIdx="3" clrIdx="0">
    <p:extLst>
      <p:ext uri="{19B8F6BF-5375-455C-9EA6-DF929625EA0E}">
        <p15:presenceInfo xmlns:p15="http://schemas.microsoft.com/office/powerpoint/2012/main" userId="S-1-5-21-1678511755-2987478567-2347244162-21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1130" autoAdjust="0"/>
  </p:normalViewPr>
  <p:slideViewPr>
    <p:cSldViewPr snapToGrid="0">
      <p:cViewPr varScale="1">
        <p:scale>
          <a:sx n="62" d="100"/>
          <a:sy n="62" d="100"/>
        </p:scale>
        <p:origin x="148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9-17T13:46:27.846" idx="1">
    <p:pos x="10" y="10"/>
    <p:text/>
    <p:extLst>
      <p:ext uri="{C676402C-5697-4E1C-873F-D02D1690AC5C}">
        <p15:threadingInfo xmlns:p15="http://schemas.microsoft.com/office/powerpoint/2012/main" timeZoneBias="-1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9-17T13:46:27.846" idx="1">
    <p:pos x="10" y="10"/>
    <p:text/>
    <p:extLst>
      <p:ext uri="{C676402C-5697-4E1C-873F-D02D1690AC5C}">
        <p15:threadingInfo xmlns:p15="http://schemas.microsoft.com/office/powerpoint/2012/main" timeZoneBias="-1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8-09-17T13:46:27.846" idx="1">
    <p:pos x="10" y="10"/>
    <p:text/>
    <p:extLst>
      <p:ext uri="{C676402C-5697-4E1C-873F-D02D1690AC5C}">
        <p15:threadingInfo xmlns:p15="http://schemas.microsoft.com/office/powerpoint/2012/main" timeZoneBias="-18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8-09-17T13:46:27.846" idx="1">
    <p:pos x="10" y="10"/>
    <p:text/>
    <p:extLst>
      <p:ext uri="{C676402C-5697-4E1C-873F-D02D1690AC5C}">
        <p15:threadingInfo xmlns:p15="http://schemas.microsoft.com/office/powerpoint/2012/main" timeZoneBias="-18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FDEF14-59FE-4C3F-A61F-57AB05B2DE94}" type="doc">
      <dgm:prSet loTypeId="urn:microsoft.com/office/officeart/2005/8/layout/pyramid2" loCatId="pyramid" qsTypeId="urn:microsoft.com/office/officeart/2005/8/quickstyle/simple1" qsCatId="simple" csTypeId="urn:microsoft.com/office/officeart/2005/8/colors/accent1_2" csCatId="accent1" phldr="1"/>
      <dgm:spPr/>
    </dgm:pt>
    <dgm:pt modelId="{43D7E785-B8E5-4A0D-A3E1-B3F2FFC1A8CA}">
      <dgm:prSet phldrT="[Text]"/>
      <dgm:spPr/>
      <dgm:t>
        <a:bodyPr/>
        <a:lstStyle/>
        <a:p>
          <a:r>
            <a:rPr lang="en-US" dirty="0" smtClean="0"/>
            <a:t>Application</a:t>
          </a:r>
          <a:endParaRPr lang="en-US" dirty="0"/>
        </a:p>
      </dgm:t>
    </dgm:pt>
    <dgm:pt modelId="{78E5CB84-F1B8-4D07-90B7-F1356214F830}" type="parTrans" cxnId="{B44C44D9-8311-410C-84EF-29477EF1F29A}">
      <dgm:prSet/>
      <dgm:spPr/>
      <dgm:t>
        <a:bodyPr/>
        <a:lstStyle/>
        <a:p>
          <a:endParaRPr lang="en-US"/>
        </a:p>
      </dgm:t>
    </dgm:pt>
    <dgm:pt modelId="{50D2A15E-F190-48A4-B523-773698DA84FF}" type="sibTrans" cxnId="{B44C44D9-8311-410C-84EF-29477EF1F29A}">
      <dgm:prSet/>
      <dgm:spPr/>
      <dgm:t>
        <a:bodyPr/>
        <a:lstStyle/>
        <a:p>
          <a:endParaRPr lang="en-US"/>
        </a:p>
      </dgm:t>
    </dgm:pt>
    <dgm:pt modelId="{32EDCA31-960B-41AD-87E3-ED7D11C087F7}">
      <dgm:prSet phldrT="[Text]"/>
      <dgm:spPr/>
      <dgm:t>
        <a:bodyPr/>
        <a:lstStyle/>
        <a:p>
          <a:r>
            <a:rPr lang="en-US" dirty="0" smtClean="0"/>
            <a:t>Database logical</a:t>
          </a:r>
          <a:endParaRPr lang="en-US" dirty="0"/>
        </a:p>
      </dgm:t>
    </dgm:pt>
    <dgm:pt modelId="{F0EE8AB9-DADA-4DF5-B1CF-580B54AA384C}" type="parTrans" cxnId="{F8679A1F-DB14-4FE8-ADEB-13FD92C7081C}">
      <dgm:prSet/>
      <dgm:spPr/>
      <dgm:t>
        <a:bodyPr/>
        <a:lstStyle/>
        <a:p>
          <a:endParaRPr lang="en-US"/>
        </a:p>
      </dgm:t>
    </dgm:pt>
    <dgm:pt modelId="{CC87A65A-7B72-427A-BAFD-1F85B719544C}" type="sibTrans" cxnId="{F8679A1F-DB14-4FE8-ADEB-13FD92C7081C}">
      <dgm:prSet/>
      <dgm:spPr/>
      <dgm:t>
        <a:bodyPr/>
        <a:lstStyle/>
        <a:p>
          <a:endParaRPr lang="en-US"/>
        </a:p>
      </dgm:t>
    </dgm:pt>
    <dgm:pt modelId="{D544C1C3-D676-46C1-847D-6C20E85A8395}">
      <dgm:prSet phldrT="[Text]"/>
      <dgm:spPr/>
      <dgm:t>
        <a:bodyPr/>
        <a:lstStyle/>
        <a:p>
          <a:r>
            <a:rPr lang="en-US" dirty="0" smtClean="0"/>
            <a:t>Database physical</a:t>
          </a:r>
          <a:endParaRPr lang="en-US" dirty="0"/>
        </a:p>
      </dgm:t>
    </dgm:pt>
    <dgm:pt modelId="{D13923D3-B77C-4AD8-B0D3-8D77AD427C26}" type="parTrans" cxnId="{F0373C9A-2BE6-4B23-84EF-06EE35B0F7B9}">
      <dgm:prSet/>
      <dgm:spPr/>
      <dgm:t>
        <a:bodyPr/>
        <a:lstStyle/>
        <a:p>
          <a:endParaRPr lang="en-US"/>
        </a:p>
      </dgm:t>
    </dgm:pt>
    <dgm:pt modelId="{EE9804AF-474D-4C1C-87B9-E6E39A85BB1F}" type="sibTrans" cxnId="{F0373C9A-2BE6-4B23-84EF-06EE35B0F7B9}">
      <dgm:prSet/>
      <dgm:spPr/>
      <dgm:t>
        <a:bodyPr/>
        <a:lstStyle/>
        <a:p>
          <a:endParaRPr lang="en-US"/>
        </a:p>
      </dgm:t>
    </dgm:pt>
    <dgm:pt modelId="{F4FE81A6-7BB6-43F5-A56F-BC72F7BB0134}">
      <dgm:prSet phldrT="[Text]"/>
      <dgm:spPr/>
      <dgm:t>
        <a:bodyPr/>
        <a:lstStyle/>
        <a:p>
          <a:r>
            <a:rPr lang="en-US" dirty="0" smtClean="0"/>
            <a:t>Operating System</a:t>
          </a:r>
          <a:endParaRPr lang="en-US" dirty="0"/>
        </a:p>
      </dgm:t>
    </dgm:pt>
    <dgm:pt modelId="{405F78C9-8CCA-4857-A383-EF1B960F3205}" type="parTrans" cxnId="{6346AF78-F8D2-4F4D-A309-EFAB46427306}">
      <dgm:prSet/>
      <dgm:spPr/>
      <dgm:t>
        <a:bodyPr/>
        <a:lstStyle/>
        <a:p>
          <a:endParaRPr lang="en-US"/>
        </a:p>
      </dgm:t>
    </dgm:pt>
    <dgm:pt modelId="{3D756686-8E18-4732-B36A-19CFA3CBF815}" type="sibTrans" cxnId="{6346AF78-F8D2-4F4D-A309-EFAB46427306}">
      <dgm:prSet/>
      <dgm:spPr/>
      <dgm:t>
        <a:bodyPr/>
        <a:lstStyle/>
        <a:p>
          <a:endParaRPr lang="en-US"/>
        </a:p>
      </dgm:t>
    </dgm:pt>
    <dgm:pt modelId="{122EEE9E-35C2-40DA-8210-1103A3257620}">
      <dgm:prSet phldrT="[Text]"/>
      <dgm:spPr/>
      <dgm:t>
        <a:bodyPr/>
        <a:lstStyle/>
        <a:p>
          <a:r>
            <a:rPr lang="en-US" dirty="0" smtClean="0"/>
            <a:t>Hardware</a:t>
          </a:r>
          <a:endParaRPr lang="en-US" dirty="0"/>
        </a:p>
      </dgm:t>
    </dgm:pt>
    <dgm:pt modelId="{5D84DA21-6301-4270-AF42-BE55B39E6D3B}" type="parTrans" cxnId="{6BFEB5A2-52B2-4E55-A7D3-C9B4AFED0AFA}">
      <dgm:prSet/>
      <dgm:spPr/>
      <dgm:t>
        <a:bodyPr/>
        <a:lstStyle/>
        <a:p>
          <a:endParaRPr lang="en-US"/>
        </a:p>
      </dgm:t>
    </dgm:pt>
    <dgm:pt modelId="{A4C4A8C1-859A-4D9E-9CF7-FA7DBE4D9575}" type="sibTrans" cxnId="{6BFEB5A2-52B2-4E55-A7D3-C9B4AFED0AFA}">
      <dgm:prSet/>
      <dgm:spPr/>
      <dgm:t>
        <a:bodyPr/>
        <a:lstStyle/>
        <a:p>
          <a:endParaRPr lang="en-US"/>
        </a:p>
      </dgm:t>
    </dgm:pt>
    <dgm:pt modelId="{A81496A8-B0AD-4520-B69B-E51D77A632C2}" type="pres">
      <dgm:prSet presAssocID="{F2FDEF14-59FE-4C3F-A61F-57AB05B2DE94}" presName="compositeShape" presStyleCnt="0">
        <dgm:presLayoutVars>
          <dgm:dir/>
          <dgm:resizeHandles/>
        </dgm:presLayoutVars>
      </dgm:prSet>
      <dgm:spPr/>
    </dgm:pt>
    <dgm:pt modelId="{363A441D-BC61-4377-82AE-2861D649F039}" type="pres">
      <dgm:prSet presAssocID="{F2FDEF14-59FE-4C3F-A61F-57AB05B2DE94}" presName="pyramid" presStyleLbl="node1" presStyleIdx="0" presStyleCnt="1" custScaleY="83011" custLinFactNeighborX="8876" custLinFactNeighborY="1166"/>
      <dgm:spPr/>
    </dgm:pt>
    <dgm:pt modelId="{84653748-CC60-42C8-AA1F-91D9ED87EE16}" type="pres">
      <dgm:prSet presAssocID="{F2FDEF14-59FE-4C3F-A61F-57AB05B2DE94}" presName="theList" presStyleCnt="0"/>
      <dgm:spPr/>
    </dgm:pt>
    <dgm:pt modelId="{9C857A1A-481C-42C9-AB5D-7D292AB85FE6}" type="pres">
      <dgm:prSet presAssocID="{43D7E785-B8E5-4A0D-A3E1-B3F2FFC1A8CA}" presName="aNode" presStyleLbl="fgAcc1" presStyleIdx="0" presStyleCnt="5">
        <dgm:presLayoutVars>
          <dgm:bulletEnabled val="1"/>
        </dgm:presLayoutVars>
      </dgm:prSet>
      <dgm:spPr/>
      <dgm:t>
        <a:bodyPr/>
        <a:lstStyle/>
        <a:p>
          <a:endParaRPr lang="en-US"/>
        </a:p>
      </dgm:t>
    </dgm:pt>
    <dgm:pt modelId="{09E869E4-F23D-48B2-8F28-AE101497731F}" type="pres">
      <dgm:prSet presAssocID="{43D7E785-B8E5-4A0D-A3E1-B3F2FFC1A8CA}" presName="aSpace" presStyleCnt="0"/>
      <dgm:spPr/>
    </dgm:pt>
    <dgm:pt modelId="{96EED670-03D3-4543-95BE-E0AD13E2320B}" type="pres">
      <dgm:prSet presAssocID="{32EDCA31-960B-41AD-87E3-ED7D11C087F7}" presName="aNode" presStyleLbl="fgAcc1" presStyleIdx="1" presStyleCnt="5">
        <dgm:presLayoutVars>
          <dgm:bulletEnabled val="1"/>
        </dgm:presLayoutVars>
      </dgm:prSet>
      <dgm:spPr/>
      <dgm:t>
        <a:bodyPr/>
        <a:lstStyle/>
        <a:p>
          <a:endParaRPr lang="en-US"/>
        </a:p>
      </dgm:t>
    </dgm:pt>
    <dgm:pt modelId="{EE4D5356-1894-4196-953F-0D86A0213D33}" type="pres">
      <dgm:prSet presAssocID="{32EDCA31-960B-41AD-87E3-ED7D11C087F7}" presName="aSpace" presStyleCnt="0"/>
      <dgm:spPr/>
    </dgm:pt>
    <dgm:pt modelId="{82AEDA4A-6F7F-469B-A267-62D014BFC02D}" type="pres">
      <dgm:prSet presAssocID="{D544C1C3-D676-46C1-847D-6C20E85A8395}" presName="aNode" presStyleLbl="fgAcc1" presStyleIdx="2" presStyleCnt="5">
        <dgm:presLayoutVars>
          <dgm:bulletEnabled val="1"/>
        </dgm:presLayoutVars>
      </dgm:prSet>
      <dgm:spPr/>
      <dgm:t>
        <a:bodyPr/>
        <a:lstStyle/>
        <a:p>
          <a:endParaRPr lang="en-US"/>
        </a:p>
      </dgm:t>
    </dgm:pt>
    <dgm:pt modelId="{333C64DF-A872-4F91-9E4C-D5116E6D2166}" type="pres">
      <dgm:prSet presAssocID="{D544C1C3-D676-46C1-847D-6C20E85A8395}" presName="aSpace" presStyleCnt="0"/>
      <dgm:spPr/>
    </dgm:pt>
    <dgm:pt modelId="{A89CF7AD-1AC1-43CE-8683-4B42B81C1EEA}" type="pres">
      <dgm:prSet presAssocID="{F4FE81A6-7BB6-43F5-A56F-BC72F7BB0134}" presName="aNode" presStyleLbl="fgAcc1" presStyleIdx="3" presStyleCnt="5">
        <dgm:presLayoutVars>
          <dgm:bulletEnabled val="1"/>
        </dgm:presLayoutVars>
      </dgm:prSet>
      <dgm:spPr/>
      <dgm:t>
        <a:bodyPr/>
        <a:lstStyle/>
        <a:p>
          <a:endParaRPr lang="en-US"/>
        </a:p>
      </dgm:t>
    </dgm:pt>
    <dgm:pt modelId="{B2847C46-0565-4371-B5BB-D476425C474E}" type="pres">
      <dgm:prSet presAssocID="{F4FE81A6-7BB6-43F5-A56F-BC72F7BB0134}" presName="aSpace" presStyleCnt="0"/>
      <dgm:spPr/>
    </dgm:pt>
    <dgm:pt modelId="{35DC0C2E-B47C-463E-85F8-02AD058AA1E8}" type="pres">
      <dgm:prSet presAssocID="{122EEE9E-35C2-40DA-8210-1103A3257620}" presName="aNode" presStyleLbl="fgAcc1" presStyleIdx="4" presStyleCnt="5" custLinFactNeighborY="49354">
        <dgm:presLayoutVars>
          <dgm:bulletEnabled val="1"/>
        </dgm:presLayoutVars>
      </dgm:prSet>
      <dgm:spPr/>
      <dgm:t>
        <a:bodyPr/>
        <a:lstStyle/>
        <a:p>
          <a:endParaRPr lang="en-US"/>
        </a:p>
      </dgm:t>
    </dgm:pt>
    <dgm:pt modelId="{91800545-2D30-4800-840B-75D55A586B0E}" type="pres">
      <dgm:prSet presAssocID="{122EEE9E-35C2-40DA-8210-1103A3257620}" presName="aSpace" presStyleCnt="0"/>
      <dgm:spPr/>
    </dgm:pt>
  </dgm:ptLst>
  <dgm:cxnLst>
    <dgm:cxn modelId="{F8679A1F-DB14-4FE8-ADEB-13FD92C7081C}" srcId="{F2FDEF14-59FE-4C3F-A61F-57AB05B2DE94}" destId="{32EDCA31-960B-41AD-87E3-ED7D11C087F7}" srcOrd="1" destOrd="0" parTransId="{F0EE8AB9-DADA-4DF5-B1CF-580B54AA384C}" sibTransId="{CC87A65A-7B72-427A-BAFD-1F85B719544C}"/>
    <dgm:cxn modelId="{6BFEB5A2-52B2-4E55-A7D3-C9B4AFED0AFA}" srcId="{F2FDEF14-59FE-4C3F-A61F-57AB05B2DE94}" destId="{122EEE9E-35C2-40DA-8210-1103A3257620}" srcOrd="4" destOrd="0" parTransId="{5D84DA21-6301-4270-AF42-BE55B39E6D3B}" sibTransId="{A4C4A8C1-859A-4D9E-9CF7-FA7DBE4D9575}"/>
    <dgm:cxn modelId="{C022C600-79A5-432F-B9BE-170A914B7D58}" type="presOf" srcId="{F2FDEF14-59FE-4C3F-A61F-57AB05B2DE94}" destId="{A81496A8-B0AD-4520-B69B-E51D77A632C2}" srcOrd="0" destOrd="0" presId="urn:microsoft.com/office/officeart/2005/8/layout/pyramid2"/>
    <dgm:cxn modelId="{F0373C9A-2BE6-4B23-84EF-06EE35B0F7B9}" srcId="{F2FDEF14-59FE-4C3F-A61F-57AB05B2DE94}" destId="{D544C1C3-D676-46C1-847D-6C20E85A8395}" srcOrd="2" destOrd="0" parTransId="{D13923D3-B77C-4AD8-B0D3-8D77AD427C26}" sibTransId="{EE9804AF-474D-4C1C-87B9-E6E39A85BB1F}"/>
    <dgm:cxn modelId="{58CF1510-244D-495B-B6D3-9FD32CB2C399}" type="presOf" srcId="{43D7E785-B8E5-4A0D-A3E1-B3F2FFC1A8CA}" destId="{9C857A1A-481C-42C9-AB5D-7D292AB85FE6}" srcOrd="0" destOrd="0" presId="urn:microsoft.com/office/officeart/2005/8/layout/pyramid2"/>
    <dgm:cxn modelId="{70E3F18D-70A0-4DAD-94AF-64FC88E791F1}" type="presOf" srcId="{32EDCA31-960B-41AD-87E3-ED7D11C087F7}" destId="{96EED670-03D3-4543-95BE-E0AD13E2320B}" srcOrd="0" destOrd="0" presId="urn:microsoft.com/office/officeart/2005/8/layout/pyramid2"/>
    <dgm:cxn modelId="{20D1ADAA-AF9E-4875-9C64-DC224A557410}" type="presOf" srcId="{D544C1C3-D676-46C1-847D-6C20E85A8395}" destId="{82AEDA4A-6F7F-469B-A267-62D014BFC02D}" srcOrd="0" destOrd="0" presId="urn:microsoft.com/office/officeart/2005/8/layout/pyramid2"/>
    <dgm:cxn modelId="{B44C44D9-8311-410C-84EF-29477EF1F29A}" srcId="{F2FDEF14-59FE-4C3F-A61F-57AB05B2DE94}" destId="{43D7E785-B8E5-4A0D-A3E1-B3F2FFC1A8CA}" srcOrd="0" destOrd="0" parTransId="{78E5CB84-F1B8-4D07-90B7-F1356214F830}" sibTransId="{50D2A15E-F190-48A4-B523-773698DA84FF}"/>
    <dgm:cxn modelId="{E66AFC8C-2637-4976-9216-59BA042F3D9F}" type="presOf" srcId="{122EEE9E-35C2-40DA-8210-1103A3257620}" destId="{35DC0C2E-B47C-463E-85F8-02AD058AA1E8}" srcOrd="0" destOrd="0" presId="urn:microsoft.com/office/officeart/2005/8/layout/pyramid2"/>
    <dgm:cxn modelId="{16E33CBE-E94E-477C-82AE-B9F2785BE3DA}" type="presOf" srcId="{F4FE81A6-7BB6-43F5-A56F-BC72F7BB0134}" destId="{A89CF7AD-1AC1-43CE-8683-4B42B81C1EEA}" srcOrd="0" destOrd="0" presId="urn:microsoft.com/office/officeart/2005/8/layout/pyramid2"/>
    <dgm:cxn modelId="{6346AF78-F8D2-4F4D-A309-EFAB46427306}" srcId="{F2FDEF14-59FE-4C3F-A61F-57AB05B2DE94}" destId="{F4FE81A6-7BB6-43F5-A56F-BC72F7BB0134}" srcOrd="3" destOrd="0" parTransId="{405F78C9-8CCA-4857-A383-EF1B960F3205}" sibTransId="{3D756686-8E18-4732-B36A-19CFA3CBF815}"/>
    <dgm:cxn modelId="{5CC3546F-BE44-4B91-90F8-9672B8449082}" type="presParOf" srcId="{A81496A8-B0AD-4520-B69B-E51D77A632C2}" destId="{363A441D-BC61-4377-82AE-2861D649F039}" srcOrd="0" destOrd="0" presId="urn:microsoft.com/office/officeart/2005/8/layout/pyramid2"/>
    <dgm:cxn modelId="{6184FB0B-8741-4E08-8DAF-07DFDC4F53FA}" type="presParOf" srcId="{A81496A8-B0AD-4520-B69B-E51D77A632C2}" destId="{84653748-CC60-42C8-AA1F-91D9ED87EE16}" srcOrd="1" destOrd="0" presId="urn:microsoft.com/office/officeart/2005/8/layout/pyramid2"/>
    <dgm:cxn modelId="{E48FA97C-C7E5-4FE4-88B9-8E6C8209932D}" type="presParOf" srcId="{84653748-CC60-42C8-AA1F-91D9ED87EE16}" destId="{9C857A1A-481C-42C9-AB5D-7D292AB85FE6}" srcOrd="0" destOrd="0" presId="urn:microsoft.com/office/officeart/2005/8/layout/pyramid2"/>
    <dgm:cxn modelId="{F7E4D006-0C6F-47CD-8333-8E7297381B21}" type="presParOf" srcId="{84653748-CC60-42C8-AA1F-91D9ED87EE16}" destId="{09E869E4-F23D-48B2-8F28-AE101497731F}" srcOrd="1" destOrd="0" presId="urn:microsoft.com/office/officeart/2005/8/layout/pyramid2"/>
    <dgm:cxn modelId="{ECB34F95-888C-421B-8A46-160176803F5A}" type="presParOf" srcId="{84653748-CC60-42C8-AA1F-91D9ED87EE16}" destId="{96EED670-03D3-4543-95BE-E0AD13E2320B}" srcOrd="2" destOrd="0" presId="urn:microsoft.com/office/officeart/2005/8/layout/pyramid2"/>
    <dgm:cxn modelId="{9384C53E-1056-4BD8-B0A1-0962C17E8A59}" type="presParOf" srcId="{84653748-CC60-42C8-AA1F-91D9ED87EE16}" destId="{EE4D5356-1894-4196-953F-0D86A0213D33}" srcOrd="3" destOrd="0" presId="urn:microsoft.com/office/officeart/2005/8/layout/pyramid2"/>
    <dgm:cxn modelId="{BB2B7102-B0A6-419C-A478-6A8C894CD375}" type="presParOf" srcId="{84653748-CC60-42C8-AA1F-91D9ED87EE16}" destId="{82AEDA4A-6F7F-469B-A267-62D014BFC02D}" srcOrd="4" destOrd="0" presId="urn:microsoft.com/office/officeart/2005/8/layout/pyramid2"/>
    <dgm:cxn modelId="{0981247F-0B91-4A4D-803D-DB6873F349B7}" type="presParOf" srcId="{84653748-CC60-42C8-AA1F-91D9ED87EE16}" destId="{333C64DF-A872-4F91-9E4C-D5116E6D2166}" srcOrd="5" destOrd="0" presId="urn:microsoft.com/office/officeart/2005/8/layout/pyramid2"/>
    <dgm:cxn modelId="{6191042C-4BCD-48B1-995A-689C2F4ABFF4}" type="presParOf" srcId="{84653748-CC60-42C8-AA1F-91D9ED87EE16}" destId="{A89CF7AD-1AC1-43CE-8683-4B42B81C1EEA}" srcOrd="6" destOrd="0" presId="urn:microsoft.com/office/officeart/2005/8/layout/pyramid2"/>
    <dgm:cxn modelId="{7B25E6CB-FB49-44C4-9941-E5D9063E8E5E}" type="presParOf" srcId="{84653748-CC60-42C8-AA1F-91D9ED87EE16}" destId="{B2847C46-0565-4371-B5BB-D476425C474E}" srcOrd="7" destOrd="0" presId="urn:microsoft.com/office/officeart/2005/8/layout/pyramid2"/>
    <dgm:cxn modelId="{7EA30A3B-7D5D-4D59-B16C-2E32D5CF46E0}" type="presParOf" srcId="{84653748-CC60-42C8-AA1F-91D9ED87EE16}" destId="{35DC0C2E-B47C-463E-85F8-02AD058AA1E8}" srcOrd="8" destOrd="0" presId="urn:microsoft.com/office/officeart/2005/8/layout/pyramid2"/>
    <dgm:cxn modelId="{34521962-7CAA-4AD9-AE92-E3C331FB9D99}" type="presParOf" srcId="{84653748-CC60-42C8-AA1F-91D9ED87EE16}" destId="{91800545-2D30-4800-840B-75D55A586B0E}" srcOrd="9"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1BABB6-B865-4CF0-9C7A-98CA6D994FC3}" type="doc">
      <dgm:prSet loTypeId="urn:microsoft.com/office/officeart/2005/8/layout/hProcess9" loCatId="process" qsTypeId="urn:microsoft.com/office/officeart/2005/8/quickstyle/simple1" qsCatId="simple" csTypeId="urn:microsoft.com/office/officeart/2005/8/colors/accent1_2" csCatId="accent1" phldr="1"/>
      <dgm:spPr/>
    </dgm:pt>
    <dgm:pt modelId="{705578F1-D323-4020-8F73-B8A8FFF5D204}">
      <dgm:prSet phldrT="[Text]"/>
      <dgm:spPr/>
      <dgm:t>
        <a:bodyPr/>
        <a:lstStyle/>
        <a:p>
          <a:r>
            <a:rPr lang="en-US" dirty="0" smtClean="0"/>
            <a:t>Synchronous since 9.1</a:t>
          </a:r>
          <a:endParaRPr lang="en-US" dirty="0"/>
        </a:p>
      </dgm:t>
    </dgm:pt>
    <dgm:pt modelId="{08FF300E-5238-4797-A054-512C2230D538}" type="parTrans" cxnId="{4177E61B-0054-431E-8E6A-459A462B02B2}">
      <dgm:prSet/>
      <dgm:spPr/>
      <dgm:t>
        <a:bodyPr/>
        <a:lstStyle/>
        <a:p>
          <a:endParaRPr lang="en-US"/>
        </a:p>
      </dgm:t>
    </dgm:pt>
    <dgm:pt modelId="{5E27A930-8479-4511-96DB-B339283F3DB5}" type="sibTrans" cxnId="{4177E61B-0054-431E-8E6A-459A462B02B2}">
      <dgm:prSet/>
      <dgm:spPr/>
      <dgm:t>
        <a:bodyPr/>
        <a:lstStyle/>
        <a:p>
          <a:endParaRPr lang="en-US"/>
        </a:p>
      </dgm:t>
    </dgm:pt>
    <dgm:pt modelId="{079ADE2A-DBB8-4FBD-AE6A-05E7D6101444}">
      <dgm:prSet phldrT="[Text]"/>
      <dgm:spPr/>
      <dgm:t>
        <a:bodyPr/>
        <a:lstStyle/>
        <a:p>
          <a:r>
            <a:rPr lang="en-US" dirty="0" smtClean="0"/>
            <a:t>Quorum commit since 10.0</a:t>
          </a:r>
          <a:endParaRPr lang="en-US" dirty="0"/>
        </a:p>
      </dgm:t>
    </dgm:pt>
    <dgm:pt modelId="{D629761D-94E5-4F38-8993-0FBEE16428ED}" type="parTrans" cxnId="{486CE1EB-CA33-4FF4-B964-EBA797E07C0F}">
      <dgm:prSet/>
      <dgm:spPr/>
      <dgm:t>
        <a:bodyPr/>
        <a:lstStyle/>
        <a:p>
          <a:endParaRPr lang="en-US"/>
        </a:p>
      </dgm:t>
    </dgm:pt>
    <dgm:pt modelId="{9DA2EAFA-76D8-463E-A91A-DB0D410ADEAE}" type="sibTrans" cxnId="{486CE1EB-CA33-4FF4-B964-EBA797E07C0F}">
      <dgm:prSet/>
      <dgm:spPr/>
      <dgm:t>
        <a:bodyPr/>
        <a:lstStyle/>
        <a:p>
          <a:endParaRPr lang="en-US"/>
        </a:p>
      </dgm:t>
    </dgm:pt>
    <dgm:pt modelId="{43B5F183-3FB6-4012-994A-6E9970881743}">
      <dgm:prSet phldrT="[Text]"/>
      <dgm:spPr/>
      <dgm:t>
        <a:bodyPr/>
        <a:lstStyle/>
        <a:p>
          <a:r>
            <a:rPr lang="en-US" dirty="0" smtClean="0"/>
            <a:t>File based </a:t>
          </a:r>
          <a:r>
            <a:rPr lang="en-US" smtClean="0"/>
            <a:t>from </a:t>
          </a:r>
          <a:r>
            <a:rPr lang="en-US" smtClean="0"/>
            <a:t>8</a:t>
          </a:r>
          <a:endParaRPr lang="en-US" dirty="0"/>
        </a:p>
      </dgm:t>
    </dgm:pt>
    <dgm:pt modelId="{774798E7-2FA2-467D-BE95-D4C25EE88376}" type="parTrans" cxnId="{743BFEC8-6D75-46BC-83FB-AE3274256653}">
      <dgm:prSet/>
      <dgm:spPr/>
      <dgm:t>
        <a:bodyPr/>
        <a:lstStyle/>
        <a:p>
          <a:endParaRPr lang="en-US"/>
        </a:p>
      </dgm:t>
    </dgm:pt>
    <dgm:pt modelId="{A55E3D58-37C1-4BA0-8CA8-6DABB172F248}" type="sibTrans" cxnId="{743BFEC8-6D75-46BC-83FB-AE3274256653}">
      <dgm:prSet/>
      <dgm:spPr/>
      <dgm:t>
        <a:bodyPr/>
        <a:lstStyle/>
        <a:p>
          <a:endParaRPr lang="en-US"/>
        </a:p>
      </dgm:t>
    </dgm:pt>
    <dgm:pt modelId="{02772961-DBE9-429F-8AC7-8BD9B305793A}">
      <dgm:prSet phldrT="[Text]"/>
      <dgm:spPr/>
      <dgm:t>
        <a:bodyPr/>
        <a:lstStyle/>
        <a:p>
          <a:r>
            <a:rPr lang="en-US" dirty="0" smtClean="0"/>
            <a:t>Streaming Replication 9.0</a:t>
          </a:r>
          <a:endParaRPr lang="en-US" dirty="0"/>
        </a:p>
      </dgm:t>
    </dgm:pt>
    <dgm:pt modelId="{310A0308-D043-4C6F-8F38-2B9A679186D1}" type="parTrans" cxnId="{87964813-FC5E-44C4-8FD0-9B8A6D37DE9C}">
      <dgm:prSet/>
      <dgm:spPr/>
      <dgm:t>
        <a:bodyPr/>
        <a:lstStyle/>
        <a:p>
          <a:endParaRPr lang="en-US"/>
        </a:p>
      </dgm:t>
    </dgm:pt>
    <dgm:pt modelId="{2799F122-C769-470C-A71C-54634963E3FF}" type="sibTrans" cxnId="{87964813-FC5E-44C4-8FD0-9B8A6D37DE9C}">
      <dgm:prSet/>
      <dgm:spPr/>
      <dgm:t>
        <a:bodyPr/>
        <a:lstStyle/>
        <a:p>
          <a:endParaRPr lang="en-US"/>
        </a:p>
      </dgm:t>
    </dgm:pt>
    <dgm:pt modelId="{8E8B61E0-0015-4C02-BA36-7AAEA84ADC6C}" type="pres">
      <dgm:prSet presAssocID="{F11BABB6-B865-4CF0-9C7A-98CA6D994FC3}" presName="CompostProcess" presStyleCnt="0">
        <dgm:presLayoutVars>
          <dgm:dir/>
          <dgm:resizeHandles val="exact"/>
        </dgm:presLayoutVars>
      </dgm:prSet>
      <dgm:spPr/>
    </dgm:pt>
    <dgm:pt modelId="{41C241EF-20C5-4032-B8EA-3771F24F7845}" type="pres">
      <dgm:prSet presAssocID="{F11BABB6-B865-4CF0-9C7A-98CA6D994FC3}" presName="arrow" presStyleLbl="bgShp" presStyleIdx="0" presStyleCnt="1"/>
      <dgm:spPr/>
    </dgm:pt>
    <dgm:pt modelId="{98DC0F52-A19C-422F-9156-2E628B0F76A2}" type="pres">
      <dgm:prSet presAssocID="{F11BABB6-B865-4CF0-9C7A-98CA6D994FC3}" presName="linearProcess" presStyleCnt="0"/>
      <dgm:spPr/>
    </dgm:pt>
    <dgm:pt modelId="{FF4835A5-7BE6-49AD-A8E6-2B86E894DF1C}" type="pres">
      <dgm:prSet presAssocID="{43B5F183-3FB6-4012-994A-6E9970881743}" presName="textNode" presStyleLbl="node1" presStyleIdx="0" presStyleCnt="4">
        <dgm:presLayoutVars>
          <dgm:bulletEnabled val="1"/>
        </dgm:presLayoutVars>
      </dgm:prSet>
      <dgm:spPr/>
      <dgm:t>
        <a:bodyPr/>
        <a:lstStyle/>
        <a:p>
          <a:endParaRPr lang="en-US"/>
        </a:p>
      </dgm:t>
    </dgm:pt>
    <dgm:pt modelId="{E0FB8E91-3C38-40A5-84C1-0409882ED686}" type="pres">
      <dgm:prSet presAssocID="{A55E3D58-37C1-4BA0-8CA8-6DABB172F248}" presName="sibTrans" presStyleCnt="0"/>
      <dgm:spPr/>
    </dgm:pt>
    <dgm:pt modelId="{00B2FE00-9EF8-4227-9AD1-2F51CC072A01}" type="pres">
      <dgm:prSet presAssocID="{02772961-DBE9-429F-8AC7-8BD9B305793A}" presName="textNode" presStyleLbl="node1" presStyleIdx="1" presStyleCnt="4">
        <dgm:presLayoutVars>
          <dgm:bulletEnabled val="1"/>
        </dgm:presLayoutVars>
      </dgm:prSet>
      <dgm:spPr/>
      <dgm:t>
        <a:bodyPr/>
        <a:lstStyle/>
        <a:p>
          <a:endParaRPr lang="en-US"/>
        </a:p>
      </dgm:t>
    </dgm:pt>
    <dgm:pt modelId="{DF3D3F98-CBC6-4C55-A6BE-D7AE9BC775F6}" type="pres">
      <dgm:prSet presAssocID="{2799F122-C769-470C-A71C-54634963E3FF}" presName="sibTrans" presStyleCnt="0"/>
      <dgm:spPr/>
    </dgm:pt>
    <dgm:pt modelId="{43C62856-7738-43B3-94A9-143C3C1E82E5}" type="pres">
      <dgm:prSet presAssocID="{705578F1-D323-4020-8F73-B8A8FFF5D204}" presName="textNode" presStyleLbl="node1" presStyleIdx="2" presStyleCnt="4">
        <dgm:presLayoutVars>
          <dgm:bulletEnabled val="1"/>
        </dgm:presLayoutVars>
      </dgm:prSet>
      <dgm:spPr/>
      <dgm:t>
        <a:bodyPr/>
        <a:lstStyle/>
        <a:p>
          <a:endParaRPr lang="en-US"/>
        </a:p>
      </dgm:t>
    </dgm:pt>
    <dgm:pt modelId="{134AA38E-35D0-4A02-9A2C-6ADDA8FC7302}" type="pres">
      <dgm:prSet presAssocID="{5E27A930-8479-4511-96DB-B339283F3DB5}" presName="sibTrans" presStyleCnt="0"/>
      <dgm:spPr/>
    </dgm:pt>
    <dgm:pt modelId="{B6CA44C8-975B-4C36-98C3-6BD0862E64C1}" type="pres">
      <dgm:prSet presAssocID="{079ADE2A-DBB8-4FBD-AE6A-05E7D6101444}" presName="textNode" presStyleLbl="node1" presStyleIdx="3" presStyleCnt="4">
        <dgm:presLayoutVars>
          <dgm:bulletEnabled val="1"/>
        </dgm:presLayoutVars>
      </dgm:prSet>
      <dgm:spPr/>
      <dgm:t>
        <a:bodyPr/>
        <a:lstStyle/>
        <a:p>
          <a:endParaRPr lang="en-US"/>
        </a:p>
      </dgm:t>
    </dgm:pt>
  </dgm:ptLst>
  <dgm:cxnLst>
    <dgm:cxn modelId="{60A6FBEA-F21B-4A5D-8823-CEF769A099FF}" type="presOf" srcId="{43B5F183-3FB6-4012-994A-6E9970881743}" destId="{FF4835A5-7BE6-49AD-A8E6-2B86E894DF1C}" srcOrd="0" destOrd="0" presId="urn:microsoft.com/office/officeart/2005/8/layout/hProcess9"/>
    <dgm:cxn modelId="{9053FD91-51F1-4EC7-833B-33731E97D03E}" type="presOf" srcId="{02772961-DBE9-429F-8AC7-8BD9B305793A}" destId="{00B2FE00-9EF8-4227-9AD1-2F51CC072A01}" srcOrd="0" destOrd="0" presId="urn:microsoft.com/office/officeart/2005/8/layout/hProcess9"/>
    <dgm:cxn modelId="{3CF6A23A-6C29-4136-B674-88370C8DBBBE}" type="presOf" srcId="{705578F1-D323-4020-8F73-B8A8FFF5D204}" destId="{43C62856-7738-43B3-94A9-143C3C1E82E5}" srcOrd="0" destOrd="0" presId="urn:microsoft.com/office/officeart/2005/8/layout/hProcess9"/>
    <dgm:cxn modelId="{486CE1EB-CA33-4FF4-B964-EBA797E07C0F}" srcId="{F11BABB6-B865-4CF0-9C7A-98CA6D994FC3}" destId="{079ADE2A-DBB8-4FBD-AE6A-05E7D6101444}" srcOrd="3" destOrd="0" parTransId="{D629761D-94E5-4F38-8993-0FBEE16428ED}" sibTransId="{9DA2EAFA-76D8-463E-A91A-DB0D410ADEAE}"/>
    <dgm:cxn modelId="{2FD5584A-4FA0-4616-B51A-2E62B5C34628}" type="presOf" srcId="{079ADE2A-DBB8-4FBD-AE6A-05E7D6101444}" destId="{B6CA44C8-975B-4C36-98C3-6BD0862E64C1}" srcOrd="0" destOrd="0" presId="urn:microsoft.com/office/officeart/2005/8/layout/hProcess9"/>
    <dgm:cxn modelId="{743BFEC8-6D75-46BC-83FB-AE3274256653}" srcId="{F11BABB6-B865-4CF0-9C7A-98CA6D994FC3}" destId="{43B5F183-3FB6-4012-994A-6E9970881743}" srcOrd="0" destOrd="0" parTransId="{774798E7-2FA2-467D-BE95-D4C25EE88376}" sibTransId="{A55E3D58-37C1-4BA0-8CA8-6DABB172F248}"/>
    <dgm:cxn modelId="{01EC4AF0-09BD-4E0F-9A6F-71DCA2715EE7}" type="presOf" srcId="{F11BABB6-B865-4CF0-9C7A-98CA6D994FC3}" destId="{8E8B61E0-0015-4C02-BA36-7AAEA84ADC6C}" srcOrd="0" destOrd="0" presId="urn:microsoft.com/office/officeart/2005/8/layout/hProcess9"/>
    <dgm:cxn modelId="{4177E61B-0054-431E-8E6A-459A462B02B2}" srcId="{F11BABB6-B865-4CF0-9C7A-98CA6D994FC3}" destId="{705578F1-D323-4020-8F73-B8A8FFF5D204}" srcOrd="2" destOrd="0" parTransId="{08FF300E-5238-4797-A054-512C2230D538}" sibTransId="{5E27A930-8479-4511-96DB-B339283F3DB5}"/>
    <dgm:cxn modelId="{87964813-FC5E-44C4-8FD0-9B8A6D37DE9C}" srcId="{F11BABB6-B865-4CF0-9C7A-98CA6D994FC3}" destId="{02772961-DBE9-429F-8AC7-8BD9B305793A}" srcOrd="1" destOrd="0" parTransId="{310A0308-D043-4C6F-8F38-2B9A679186D1}" sibTransId="{2799F122-C769-470C-A71C-54634963E3FF}"/>
    <dgm:cxn modelId="{FE1F8CB5-983A-4BF7-BC2B-57A3A4DE26E4}" type="presParOf" srcId="{8E8B61E0-0015-4C02-BA36-7AAEA84ADC6C}" destId="{41C241EF-20C5-4032-B8EA-3771F24F7845}" srcOrd="0" destOrd="0" presId="urn:microsoft.com/office/officeart/2005/8/layout/hProcess9"/>
    <dgm:cxn modelId="{26C879E4-6495-4100-B43B-34F03854841A}" type="presParOf" srcId="{8E8B61E0-0015-4C02-BA36-7AAEA84ADC6C}" destId="{98DC0F52-A19C-422F-9156-2E628B0F76A2}" srcOrd="1" destOrd="0" presId="urn:microsoft.com/office/officeart/2005/8/layout/hProcess9"/>
    <dgm:cxn modelId="{204DA04D-555B-4A21-9449-5D00B4842D7B}" type="presParOf" srcId="{98DC0F52-A19C-422F-9156-2E628B0F76A2}" destId="{FF4835A5-7BE6-49AD-A8E6-2B86E894DF1C}" srcOrd="0" destOrd="0" presId="urn:microsoft.com/office/officeart/2005/8/layout/hProcess9"/>
    <dgm:cxn modelId="{0F9B0E5B-A229-4C31-87A4-DA76A2B90102}" type="presParOf" srcId="{98DC0F52-A19C-422F-9156-2E628B0F76A2}" destId="{E0FB8E91-3C38-40A5-84C1-0409882ED686}" srcOrd="1" destOrd="0" presId="urn:microsoft.com/office/officeart/2005/8/layout/hProcess9"/>
    <dgm:cxn modelId="{E573AB9F-0BB4-4694-8BF7-3F239722B28A}" type="presParOf" srcId="{98DC0F52-A19C-422F-9156-2E628B0F76A2}" destId="{00B2FE00-9EF8-4227-9AD1-2F51CC072A01}" srcOrd="2" destOrd="0" presId="urn:microsoft.com/office/officeart/2005/8/layout/hProcess9"/>
    <dgm:cxn modelId="{AF830099-ED6F-4BCF-B8D9-5C1E053D43D4}" type="presParOf" srcId="{98DC0F52-A19C-422F-9156-2E628B0F76A2}" destId="{DF3D3F98-CBC6-4C55-A6BE-D7AE9BC775F6}" srcOrd="3" destOrd="0" presId="urn:microsoft.com/office/officeart/2005/8/layout/hProcess9"/>
    <dgm:cxn modelId="{17692602-0A09-458D-9B5A-A04BF6AC2C05}" type="presParOf" srcId="{98DC0F52-A19C-422F-9156-2E628B0F76A2}" destId="{43C62856-7738-43B3-94A9-143C3C1E82E5}" srcOrd="4" destOrd="0" presId="urn:microsoft.com/office/officeart/2005/8/layout/hProcess9"/>
    <dgm:cxn modelId="{59D4C9B9-D499-44C5-9111-00A6E6AD83B6}" type="presParOf" srcId="{98DC0F52-A19C-422F-9156-2E628B0F76A2}" destId="{134AA38E-35D0-4A02-9A2C-6ADDA8FC7302}" srcOrd="5" destOrd="0" presId="urn:microsoft.com/office/officeart/2005/8/layout/hProcess9"/>
    <dgm:cxn modelId="{D166A70A-57A4-4509-912E-4DF2850B1A5D}" type="presParOf" srcId="{98DC0F52-A19C-422F-9156-2E628B0F76A2}" destId="{B6CA44C8-975B-4C36-98C3-6BD0862E64C1}"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1BABB6-B865-4CF0-9C7A-98CA6D994FC3}" type="doc">
      <dgm:prSet loTypeId="urn:microsoft.com/office/officeart/2005/8/layout/hProcess9" loCatId="process" qsTypeId="urn:microsoft.com/office/officeart/2005/8/quickstyle/simple1" qsCatId="simple" csTypeId="urn:microsoft.com/office/officeart/2005/8/colors/accent1_2" csCatId="accent1" phldr="1"/>
      <dgm:spPr/>
    </dgm:pt>
    <dgm:pt modelId="{705578F1-D323-4020-8F73-B8A8FFF5D204}">
      <dgm:prSet phldrT="[Text]"/>
      <dgm:spPr/>
      <dgm:t>
        <a:bodyPr/>
        <a:lstStyle/>
        <a:p>
          <a:r>
            <a:rPr lang="en-US" dirty="0" smtClean="0"/>
            <a:t>Synchronous since 9.1</a:t>
          </a:r>
          <a:endParaRPr lang="en-US" dirty="0"/>
        </a:p>
      </dgm:t>
    </dgm:pt>
    <dgm:pt modelId="{08FF300E-5238-4797-A054-512C2230D538}" type="parTrans" cxnId="{4177E61B-0054-431E-8E6A-459A462B02B2}">
      <dgm:prSet/>
      <dgm:spPr/>
      <dgm:t>
        <a:bodyPr/>
        <a:lstStyle/>
        <a:p>
          <a:endParaRPr lang="en-US"/>
        </a:p>
      </dgm:t>
    </dgm:pt>
    <dgm:pt modelId="{5E27A930-8479-4511-96DB-B339283F3DB5}" type="sibTrans" cxnId="{4177E61B-0054-431E-8E6A-459A462B02B2}">
      <dgm:prSet/>
      <dgm:spPr/>
      <dgm:t>
        <a:bodyPr/>
        <a:lstStyle/>
        <a:p>
          <a:endParaRPr lang="en-US"/>
        </a:p>
      </dgm:t>
    </dgm:pt>
    <dgm:pt modelId="{079ADE2A-DBB8-4FBD-AE6A-05E7D6101444}">
      <dgm:prSet phldrT="[Text]"/>
      <dgm:spPr/>
      <dgm:t>
        <a:bodyPr/>
        <a:lstStyle/>
        <a:p>
          <a:r>
            <a:rPr lang="en-US" dirty="0" smtClean="0"/>
            <a:t>Quorum commit since 10.0</a:t>
          </a:r>
          <a:endParaRPr lang="en-US" dirty="0"/>
        </a:p>
      </dgm:t>
    </dgm:pt>
    <dgm:pt modelId="{D629761D-94E5-4F38-8993-0FBEE16428ED}" type="parTrans" cxnId="{486CE1EB-CA33-4FF4-B964-EBA797E07C0F}">
      <dgm:prSet/>
      <dgm:spPr/>
      <dgm:t>
        <a:bodyPr/>
        <a:lstStyle/>
        <a:p>
          <a:endParaRPr lang="en-US"/>
        </a:p>
      </dgm:t>
    </dgm:pt>
    <dgm:pt modelId="{9DA2EAFA-76D8-463E-A91A-DB0D410ADEAE}" type="sibTrans" cxnId="{486CE1EB-CA33-4FF4-B964-EBA797E07C0F}">
      <dgm:prSet/>
      <dgm:spPr/>
      <dgm:t>
        <a:bodyPr/>
        <a:lstStyle/>
        <a:p>
          <a:endParaRPr lang="en-US"/>
        </a:p>
      </dgm:t>
    </dgm:pt>
    <dgm:pt modelId="{43B5F183-3FB6-4012-994A-6E9970881743}">
      <dgm:prSet phldrT="[Text]"/>
      <dgm:spPr>
        <a:solidFill>
          <a:srgbClr val="92D050"/>
        </a:solidFill>
      </dgm:spPr>
      <dgm:t>
        <a:bodyPr/>
        <a:lstStyle/>
        <a:p>
          <a:r>
            <a:rPr lang="en-US" dirty="0" smtClean="0"/>
            <a:t>File based from </a:t>
          </a:r>
          <a:r>
            <a:rPr lang="en-US" dirty="0" smtClean="0"/>
            <a:t>8</a:t>
          </a:r>
          <a:endParaRPr lang="en-US" dirty="0"/>
        </a:p>
      </dgm:t>
    </dgm:pt>
    <dgm:pt modelId="{774798E7-2FA2-467D-BE95-D4C25EE88376}" type="parTrans" cxnId="{743BFEC8-6D75-46BC-83FB-AE3274256653}">
      <dgm:prSet/>
      <dgm:spPr/>
      <dgm:t>
        <a:bodyPr/>
        <a:lstStyle/>
        <a:p>
          <a:endParaRPr lang="en-US"/>
        </a:p>
      </dgm:t>
    </dgm:pt>
    <dgm:pt modelId="{A55E3D58-37C1-4BA0-8CA8-6DABB172F248}" type="sibTrans" cxnId="{743BFEC8-6D75-46BC-83FB-AE3274256653}">
      <dgm:prSet/>
      <dgm:spPr/>
      <dgm:t>
        <a:bodyPr/>
        <a:lstStyle/>
        <a:p>
          <a:endParaRPr lang="en-US"/>
        </a:p>
      </dgm:t>
    </dgm:pt>
    <dgm:pt modelId="{02772961-DBE9-429F-8AC7-8BD9B305793A}">
      <dgm:prSet phldrT="[Text]"/>
      <dgm:spPr/>
      <dgm:t>
        <a:bodyPr/>
        <a:lstStyle/>
        <a:p>
          <a:r>
            <a:rPr lang="en-US" dirty="0" smtClean="0"/>
            <a:t>Streaming Replication 9.0</a:t>
          </a:r>
          <a:endParaRPr lang="en-US" dirty="0"/>
        </a:p>
      </dgm:t>
    </dgm:pt>
    <dgm:pt modelId="{310A0308-D043-4C6F-8F38-2B9A679186D1}" type="parTrans" cxnId="{87964813-FC5E-44C4-8FD0-9B8A6D37DE9C}">
      <dgm:prSet/>
      <dgm:spPr/>
      <dgm:t>
        <a:bodyPr/>
        <a:lstStyle/>
        <a:p>
          <a:endParaRPr lang="en-US"/>
        </a:p>
      </dgm:t>
    </dgm:pt>
    <dgm:pt modelId="{2799F122-C769-470C-A71C-54634963E3FF}" type="sibTrans" cxnId="{87964813-FC5E-44C4-8FD0-9B8A6D37DE9C}">
      <dgm:prSet/>
      <dgm:spPr/>
      <dgm:t>
        <a:bodyPr/>
        <a:lstStyle/>
        <a:p>
          <a:endParaRPr lang="en-US"/>
        </a:p>
      </dgm:t>
    </dgm:pt>
    <dgm:pt modelId="{8E8B61E0-0015-4C02-BA36-7AAEA84ADC6C}" type="pres">
      <dgm:prSet presAssocID="{F11BABB6-B865-4CF0-9C7A-98CA6D994FC3}" presName="CompostProcess" presStyleCnt="0">
        <dgm:presLayoutVars>
          <dgm:dir/>
          <dgm:resizeHandles val="exact"/>
        </dgm:presLayoutVars>
      </dgm:prSet>
      <dgm:spPr/>
    </dgm:pt>
    <dgm:pt modelId="{41C241EF-20C5-4032-B8EA-3771F24F7845}" type="pres">
      <dgm:prSet presAssocID="{F11BABB6-B865-4CF0-9C7A-98CA6D994FC3}" presName="arrow" presStyleLbl="bgShp" presStyleIdx="0" presStyleCnt="1"/>
      <dgm:spPr/>
    </dgm:pt>
    <dgm:pt modelId="{98DC0F52-A19C-422F-9156-2E628B0F76A2}" type="pres">
      <dgm:prSet presAssocID="{F11BABB6-B865-4CF0-9C7A-98CA6D994FC3}" presName="linearProcess" presStyleCnt="0"/>
      <dgm:spPr/>
    </dgm:pt>
    <dgm:pt modelId="{FF4835A5-7BE6-49AD-A8E6-2B86E894DF1C}" type="pres">
      <dgm:prSet presAssocID="{43B5F183-3FB6-4012-994A-6E9970881743}" presName="textNode" presStyleLbl="node1" presStyleIdx="0" presStyleCnt="4">
        <dgm:presLayoutVars>
          <dgm:bulletEnabled val="1"/>
        </dgm:presLayoutVars>
      </dgm:prSet>
      <dgm:spPr/>
      <dgm:t>
        <a:bodyPr/>
        <a:lstStyle/>
        <a:p>
          <a:endParaRPr lang="en-US"/>
        </a:p>
      </dgm:t>
    </dgm:pt>
    <dgm:pt modelId="{E0FB8E91-3C38-40A5-84C1-0409882ED686}" type="pres">
      <dgm:prSet presAssocID="{A55E3D58-37C1-4BA0-8CA8-6DABB172F248}" presName="sibTrans" presStyleCnt="0"/>
      <dgm:spPr/>
    </dgm:pt>
    <dgm:pt modelId="{00B2FE00-9EF8-4227-9AD1-2F51CC072A01}" type="pres">
      <dgm:prSet presAssocID="{02772961-DBE9-429F-8AC7-8BD9B305793A}" presName="textNode" presStyleLbl="node1" presStyleIdx="1" presStyleCnt="4">
        <dgm:presLayoutVars>
          <dgm:bulletEnabled val="1"/>
        </dgm:presLayoutVars>
      </dgm:prSet>
      <dgm:spPr/>
      <dgm:t>
        <a:bodyPr/>
        <a:lstStyle/>
        <a:p>
          <a:endParaRPr lang="en-US"/>
        </a:p>
      </dgm:t>
    </dgm:pt>
    <dgm:pt modelId="{DF3D3F98-CBC6-4C55-A6BE-D7AE9BC775F6}" type="pres">
      <dgm:prSet presAssocID="{2799F122-C769-470C-A71C-54634963E3FF}" presName="sibTrans" presStyleCnt="0"/>
      <dgm:spPr/>
    </dgm:pt>
    <dgm:pt modelId="{43C62856-7738-43B3-94A9-143C3C1E82E5}" type="pres">
      <dgm:prSet presAssocID="{705578F1-D323-4020-8F73-B8A8FFF5D204}" presName="textNode" presStyleLbl="node1" presStyleIdx="2" presStyleCnt="4">
        <dgm:presLayoutVars>
          <dgm:bulletEnabled val="1"/>
        </dgm:presLayoutVars>
      </dgm:prSet>
      <dgm:spPr/>
      <dgm:t>
        <a:bodyPr/>
        <a:lstStyle/>
        <a:p>
          <a:endParaRPr lang="en-US"/>
        </a:p>
      </dgm:t>
    </dgm:pt>
    <dgm:pt modelId="{134AA38E-35D0-4A02-9A2C-6ADDA8FC7302}" type="pres">
      <dgm:prSet presAssocID="{5E27A930-8479-4511-96DB-B339283F3DB5}" presName="sibTrans" presStyleCnt="0"/>
      <dgm:spPr/>
    </dgm:pt>
    <dgm:pt modelId="{B6CA44C8-975B-4C36-98C3-6BD0862E64C1}" type="pres">
      <dgm:prSet presAssocID="{079ADE2A-DBB8-4FBD-AE6A-05E7D6101444}" presName="textNode" presStyleLbl="node1" presStyleIdx="3" presStyleCnt="4">
        <dgm:presLayoutVars>
          <dgm:bulletEnabled val="1"/>
        </dgm:presLayoutVars>
      </dgm:prSet>
      <dgm:spPr/>
      <dgm:t>
        <a:bodyPr/>
        <a:lstStyle/>
        <a:p>
          <a:endParaRPr lang="en-US"/>
        </a:p>
      </dgm:t>
    </dgm:pt>
  </dgm:ptLst>
  <dgm:cxnLst>
    <dgm:cxn modelId="{60A6FBEA-F21B-4A5D-8823-CEF769A099FF}" type="presOf" srcId="{43B5F183-3FB6-4012-994A-6E9970881743}" destId="{FF4835A5-7BE6-49AD-A8E6-2B86E894DF1C}" srcOrd="0" destOrd="0" presId="urn:microsoft.com/office/officeart/2005/8/layout/hProcess9"/>
    <dgm:cxn modelId="{9053FD91-51F1-4EC7-833B-33731E97D03E}" type="presOf" srcId="{02772961-DBE9-429F-8AC7-8BD9B305793A}" destId="{00B2FE00-9EF8-4227-9AD1-2F51CC072A01}" srcOrd="0" destOrd="0" presId="urn:microsoft.com/office/officeart/2005/8/layout/hProcess9"/>
    <dgm:cxn modelId="{3CF6A23A-6C29-4136-B674-88370C8DBBBE}" type="presOf" srcId="{705578F1-D323-4020-8F73-B8A8FFF5D204}" destId="{43C62856-7738-43B3-94A9-143C3C1E82E5}" srcOrd="0" destOrd="0" presId="urn:microsoft.com/office/officeart/2005/8/layout/hProcess9"/>
    <dgm:cxn modelId="{486CE1EB-CA33-4FF4-B964-EBA797E07C0F}" srcId="{F11BABB6-B865-4CF0-9C7A-98CA6D994FC3}" destId="{079ADE2A-DBB8-4FBD-AE6A-05E7D6101444}" srcOrd="3" destOrd="0" parTransId="{D629761D-94E5-4F38-8993-0FBEE16428ED}" sibTransId="{9DA2EAFA-76D8-463E-A91A-DB0D410ADEAE}"/>
    <dgm:cxn modelId="{2FD5584A-4FA0-4616-B51A-2E62B5C34628}" type="presOf" srcId="{079ADE2A-DBB8-4FBD-AE6A-05E7D6101444}" destId="{B6CA44C8-975B-4C36-98C3-6BD0862E64C1}" srcOrd="0" destOrd="0" presId="urn:microsoft.com/office/officeart/2005/8/layout/hProcess9"/>
    <dgm:cxn modelId="{743BFEC8-6D75-46BC-83FB-AE3274256653}" srcId="{F11BABB6-B865-4CF0-9C7A-98CA6D994FC3}" destId="{43B5F183-3FB6-4012-994A-6E9970881743}" srcOrd="0" destOrd="0" parTransId="{774798E7-2FA2-467D-BE95-D4C25EE88376}" sibTransId="{A55E3D58-37C1-4BA0-8CA8-6DABB172F248}"/>
    <dgm:cxn modelId="{01EC4AF0-09BD-4E0F-9A6F-71DCA2715EE7}" type="presOf" srcId="{F11BABB6-B865-4CF0-9C7A-98CA6D994FC3}" destId="{8E8B61E0-0015-4C02-BA36-7AAEA84ADC6C}" srcOrd="0" destOrd="0" presId="urn:microsoft.com/office/officeart/2005/8/layout/hProcess9"/>
    <dgm:cxn modelId="{4177E61B-0054-431E-8E6A-459A462B02B2}" srcId="{F11BABB6-B865-4CF0-9C7A-98CA6D994FC3}" destId="{705578F1-D323-4020-8F73-B8A8FFF5D204}" srcOrd="2" destOrd="0" parTransId="{08FF300E-5238-4797-A054-512C2230D538}" sibTransId="{5E27A930-8479-4511-96DB-B339283F3DB5}"/>
    <dgm:cxn modelId="{87964813-FC5E-44C4-8FD0-9B8A6D37DE9C}" srcId="{F11BABB6-B865-4CF0-9C7A-98CA6D994FC3}" destId="{02772961-DBE9-429F-8AC7-8BD9B305793A}" srcOrd="1" destOrd="0" parTransId="{310A0308-D043-4C6F-8F38-2B9A679186D1}" sibTransId="{2799F122-C769-470C-A71C-54634963E3FF}"/>
    <dgm:cxn modelId="{FE1F8CB5-983A-4BF7-BC2B-57A3A4DE26E4}" type="presParOf" srcId="{8E8B61E0-0015-4C02-BA36-7AAEA84ADC6C}" destId="{41C241EF-20C5-4032-B8EA-3771F24F7845}" srcOrd="0" destOrd="0" presId="urn:microsoft.com/office/officeart/2005/8/layout/hProcess9"/>
    <dgm:cxn modelId="{26C879E4-6495-4100-B43B-34F03854841A}" type="presParOf" srcId="{8E8B61E0-0015-4C02-BA36-7AAEA84ADC6C}" destId="{98DC0F52-A19C-422F-9156-2E628B0F76A2}" srcOrd="1" destOrd="0" presId="urn:microsoft.com/office/officeart/2005/8/layout/hProcess9"/>
    <dgm:cxn modelId="{204DA04D-555B-4A21-9449-5D00B4842D7B}" type="presParOf" srcId="{98DC0F52-A19C-422F-9156-2E628B0F76A2}" destId="{FF4835A5-7BE6-49AD-A8E6-2B86E894DF1C}" srcOrd="0" destOrd="0" presId="urn:microsoft.com/office/officeart/2005/8/layout/hProcess9"/>
    <dgm:cxn modelId="{0F9B0E5B-A229-4C31-87A4-DA76A2B90102}" type="presParOf" srcId="{98DC0F52-A19C-422F-9156-2E628B0F76A2}" destId="{E0FB8E91-3C38-40A5-84C1-0409882ED686}" srcOrd="1" destOrd="0" presId="urn:microsoft.com/office/officeart/2005/8/layout/hProcess9"/>
    <dgm:cxn modelId="{E573AB9F-0BB4-4694-8BF7-3F239722B28A}" type="presParOf" srcId="{98DC0F52-A19C-422F-9156-2E628B0F76A2}" destId="{00B2FE00-9EF8-4227-9AD1-2F51CC072A01}" srcOrd="2" destOrd="0" presId="urn:microsoft.com/office/officeart/2005/8/layout/hProcess9"/>
    <dgm:cxn modelId="{AF830099-ED6F-4BCF-B8D9-5C1E053D43D4}" type="presParOf" srcId="{98DC0F52-A19C-422F-9156-2E628B0F76A2}" destId="{DF3D3F98-CBC6-4C55-A6BE-D7AE9BC775F6}" srcOrd="3" destOrd="0" presId="urn:microsoft.com/office/officeart/2005/8/layout/hProcess9"/>
    <dgm:cxn modelId="{17692602-0A09-458D-9B5A-A04BF6AC2C05}" type="presParOf" srcId="{98DC0F52-A19C-422F-9156-2E628B0F76A2}" destId="{43C62856-7738-43B3-94A9-143C3C1E82E5}" srcOrd="4" destOrd="0" presId="urn:microsoft.com/office/officeart/2005/8/layout/hProcess9"/>
    <dgm:cxn modelId="{59D4C9B9-D499-44C5-9111-00A6E6AD83B6}" type="presParOf" srcId="{98DC0F52-A19C-422F-9156-2E628B0F76A2}" destId="{134AA38E-35D0-4A02-9A2C-6ADDA8FC7302}" srcOrd="5" destOrd="0" presId="urn:microsoft.com/office/officeart/2005/8/layout/hProcess9"/>
    <dgm:cxn modelId="{D166A70A-57A4-4509-912E-4DF2850B1A5D}" type="presParOf" srcId="{98DC0F52-A19C-422F-9156-2E628B0F76A2}" destId="{B6CA44C8-975B-4C36-98C3-6BD0862E64C1}"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11BABB6-B865-4CF0-9C7A-98CA6D994FC3}" type="doc">
      <dgm:prSet loTypeId="urn:microsoft.com/office/officeart/2005/8/layout/hProcess9" loCatId="process" qsTypeId="urn:microsoft.com/office/officeart/2005/8/quickstyle/simple1" qsCatId="simple" csTypeId="urn:microsoft.com/office/officeart/2005/8/colors/accent1_2" csCatId="accent1" phldr="1"/>
      <dgm:spPr/>
    </dgm:pt>
    <dgm:pt modelId="{705578F1-D323-4020-8F73-B8A8FFF5D204}">
      <dgm:prSet phldrT="[Text]"/>
      <dgm:spPr/>
      <dgm:t>
        <a:bodyPr/>
        <a:lstStyle/>
        <a:p>
          <a:r>
            <a:rPr lang="en-US" dirty="0" smtClean="0"/>
            <a:t>Synchronous since 9.1</a:t>
          </a:r>
          <a:endParaRPr lang="en-US" dirty="0"/>
        </a:p>
      </dgm:t>
    </dgm:pt>
    <dgm:pt modelId="{08FF300E-5238-4797-A054-512C2230D538}" type="parTrans" cxnId="{4177E61B-0054-431E-8E6A-459A462B02B2}">
      <dgm:prSet/>
      <dgm:spPr/>
      <dgm:t>
        <a:bodyPr/>
        <a:lstStyle/>
        <a:p>
          <a:endParaRPr lang="en-US"/>
        </a:p>
      </dgm:t>
    </dgm:pt>
    <dgm:pt modelId="{5E27A930-8479-4511-96DB-B339283F3DB5}" type="sibTrans" cxnId="{4177E61B-0054-431E-8E6A-459A462B02B2}">
      <dgm:prSet/>
      <dgm:spPr/>
      <dgm:t>
        <a:bodyPr/>
        <a:lstStyle/>
        <a:p>
          <a:endParaRPr lang="en-US"/>
        </a:p>
      </dgm:t>
    </dgm:pt>
    <dgm:pt modelId="{079ADE2A-DBB8-4FBD-AE6A-05E7D6101444}">
      <dgm:prSet phldrT="[Text]"/>
      <dgm:spPr/>
      <dgm:t>
        <a:bodyPr/>
        <a:lstStyle/>
        <a:p>
          <a:r>
            <a:rPr lang="en-US" dirty="0" smtClean="0"/>
            <a:t>Quorum commit since 10.0</a:t>
          </a:r>
          <a:endParaRPr lang="en-US" dirty="0"/>
        </a:p>
      </dgm:t>
    </dgm:pt>
    <dgm:pt modelId="{D629761D-94E5-4F38-8993-0FBEE16428ED}" type="parTrans" cxnId="{486CE1EB-CA33-4FF4-B964-EBA797E07C0F}">
      <dgm:prSet/>
      <dgm:spPr/>
      <dgm:t>
        <a:bodyPr/>
        <a:lstStyle/>
        <a:p>
          <a:endParaRPr lang="en-US"/>
        </a:p>
      </dgm:t>
    </dgm:pt>
    <dgm:pt modelId="{9DA2EAFA-76D8-463E-A91A-DB0D410ADEAE}" type="sibTrans" cxnId="{486CE1EB-CA33-4FF4-B964-EBA797E07C0F}">
      <dgm:prSet/>
      <dgm:spPr/>
      <dgm:t>
        <a:bodyPr/>
        <a:lstStyle/>
        <a:p>
          <a:endParaRPr lang="en-US"/>
        </a:p>
      </dgm:t>
    </dgm:pt>
    <dgm:pt modelId="{43B5F183-3FB6-4012-994A-6E9970881743}">
      <dgm:prSet phldrT="[Text]"/>
      <dgm:spPr>
        <a:solidFill>
          <a:schemeClr val="accent1"/>
        </a:solidFill>
      </dgm:spPr>
      <dgm:t>
        <a:bodyPr/>
        <a:lstStyle/>
        <a:p>
          <a:r>
            <a:rPr lang="en-US" dirty="0" smtClean="0"/>
            <a:t>File based from </a:t>
          </a:r>
          <a:r>
            <a:rPr lang="en-US" dirty="0" smtClean="0"/>
            <a:t>8</a:t>
          </a:r>
          <a:endParaRPr lang="en-US" dirty="0"/>
        </a:p>
      </dgm:t>
    </dgm:pt>
    <dgm:pt modelId="{774798E7-2FA2-467D-BE95-D4C25EE88376}" type="parTrans" cxnId="{743BFEC8-6D75-46BC-83FB-AE3274256653}">
      <dgm:prSet/>
      <dgm:spPr/>
      <dgm:t>
        <a:bodyPr/>
        <a:lstStyle/>
        <a:p>
          <a:endParaRPr lang="en-US"/>
        </a:p>
      </dgm:t>
    </dgm:pt>
    <dgm:pt modelId="{A55E3D58-37C1-4BA0-8CA8-6DABB172F248}" type="sibTrans" cxnId="{743BFEC8-6D75-46BC-83FB-AE3274256653}">
      <dgm:prSet/>
      <dgm:spPr/>
      <dgm:t>
        <a:bodyPr/>
        <a:lstStyle/>
        <a:p>
          <a:endParaRPr lang="en-US"/>
        </a:p>
      </dgm:t>
    </dgm:pt>
    <dgm:pt modelId="{02772961-DBE9-429F-8AC7-8BD9B305793A}">
      <dgm:prSet phldrT="[Text]"/>
      <dgm:spPr>
        <a:solidFill>
          <a:srgbClr val="92D050"/>
        </a:solidFill>
      </dgm:spPr>
      <dgm:t>
        <a:bodyPr/>
        <a:lstStyle/>
        <a:p>
          <a:r>
            <a:rPr lang="en-US" dirty="0" smtClean="0"/>
            <a:t>Streaming Replication 9.0</a:t>
          </a:r>
          <a:endParaRPr lang="en-US" dirty="0"/>
        </a:p>
      </dgm:t>
    </dgm:pt>
    <dgm:pt modelId="{310A0308-D043-4C6F-8F38-2B9A679186D1}" type="parTrans" cxnId="{87964813-FC5E-44C4-8FD0-9B8A6D37DE9C}">
      <dgm:prSet/>
      <dgm:spPr/>
      <dgm:t>
        <a:bodyPr/>
        <a:lstStyle/>
        <a:p>
          <a:endParaRPr lang="en-US"/>
        </a:p>
      </dgm:t>
    </dgm:pt>
    <dgm:pt modelId="{2799F122-C769-470C-A71C-54634963E3FF}" type="sibTrans" cxnId="{87964813-FC5E-44C4-8FD0-9B8A6D37DE9C}">
      <dgm:prSet/>
      <dgm:spPr/>
      <dgm:t>
        <a:bodyPr/>
        <a:lstStyle/>
        <a:p>
          <a:endParaRPr lang="en-US"/>
        </a:p>
      </dgm:t>
    </dgm:pt>
    <dgm:pt modelId="{8E8B61E0-0015-4C02-BA36-7AAEA84ADC6C}" type="pres">
      <dgm:prSet presAssocID="{F11BABB6-B865-4CF0-9C7A-98CA6D994FC3}" presName="CompostProcess" presStyleCnt="0">
        <dgm:presLayoutVars>
          <dgm:dir/>
          <dgm:resizeHandles val="exact"/>
        </dgm:presLayoutVars>
      </dgm:prSet>
      <dgm:spPr/>
    </dgm:pt>
    <dgm:pt modelId="{41C241EF-20C5-4032-B8EA-3771F24F7845}" type="pres">
      <dgm:prSet presAssocID="{F11BABB6-B865-4CF0-9C7A-98CA6D994FC3}" presName="arrow" presStyleLbl="bgShp" presStyleIdx="0" presStyleCnt="1"/>
      <dgm:spPr/>
    </dgm:pt>
    <dgm:pt modelId="{98DC0F52-A19C-422F-9156-2E628B0F76A2}" type="pres">
      <dgm:prSet presAssocID="{F11BABB6-B865-4CF0-9C7A-98CA6D994FC3}" presName="linearProcess" presStyleCnt="0"/>
      <dgm:spPr/>
    </dgm:pt>
    <dgm:pt modelId="{FF4835A5-7BE6-49AD-A8E6-2B86E894DF1C}" type="pres">
      <dgm:prSet presAssocID="{43B5F183-3FB6-4012-994A-6E9970881743}" presName="textNode" presStyleLbl="node1" presStyleIdx="0" presStyleCnt="4">
        <dgm:presLayoutVars>
          <dgm:bulletEnabled val="1"/>
        </dgm:presLayoutVars>
      </dgm:prSet>
      <dgm:spPr/>
      <dgm:t>
        <a:bodyPr/>
        <a:lstStyle/>
        <a:p>
          <a:endParaRPr lang="en-US"/>
        </a:p>
      </dgm:t>
    </dgm:pt>
    <dgm:pt modelId="{E0FB8E91-3C38-40A5-84C1-0409882ED686}" type="pres">
      <dgm:prSet presAssocID="{A55E3D58-37C1-4BA0-8CA8-6DABB172F248}" presName="sibTrans" presStyleCnt="0"/>
      <dgm:spPr/>
    </dgm:pt>
    <dgm:pt modelId="{00B2FE00-9EF8-4227-9AD1-2F51CC072A01}" type="pres">
      <dgm:prSet presAssocID="{02772961-DBE9-429F-8AC7-8BD9B305793A}" presName="textNode" presStyleLbl="node1" presStyleIdx="1" presStyleCnt="4">
        <dgm:presLayoutVars>
          <dgm:bulletEnabled val="1"/>
        </dgm:presLayoutVars>
      </dgm:prSet>
      <dgm:spPr/>
      <dgm:t>
        <a:bodyPr/>
        <a:lstStyle/>
        <a:p>
          <a:endParaRPr lang="en-US"/>
        </a:p>
      </dgm:t>
    </dgm:pt>
    <dgm:pt modelId="{DF3D3F98-CBC6-4C55-A6BE-D7AE9BC775F6}" type="pres">
      <dgm:prSet presAssocID="{2799F122-C769-470C-A71C-54634963E3FF}" presName="sibTrans" presStyleCnt="0"/>
      <dgm:spPr/>
    </dgm:pt>
    <dgm:pt modelId="{43C62856-7738-43B3-94A9-143C3C1E82E5}" type="pres">
      <dgm:prSet presAssocID="{705578F1-D323-4020-8F73-B8A8FFF5D204}" presName="textNode" presStyleLbl="node1" presStyleIdx="2" presStyleCnt="4">
        <dgm:presLayoutVars>
          <dgm:bulletEnabled val="1"/>
        </dgm:presLayoutVars>
      </dgm:prSet>
      <dgm:spPr/>
      <dgm:t>
        <a:bodyPr/>
        <a:lstStyle/>
        <a:p>
          <a:endParaRPr lang="en-US"/>
        </a:p>
      </dgm:t>
    </dgm:pt>
    <dgm:pt modelId="{134AA38E-35D0-4A02-9A2C-6ADDA8FC7302}" type="pres">
      <dgm:prSet presAssocID="{5E27A930-8479-4511-96DB-B339283F3DB5}" presName="sibTrans" presStyleCnt="0"/>
      <dgm:spPr/>
    </dgm:pt>
    <dgm:pt modelId="{B6CA44C8-975B-4C36-98C3-6BD0862E64C1}" type="pres">
      <dgm:prSet presAssocID="{079ADE2A-DBB8-4FBD-AE6A-05E7D6101444}" presName="textNode" presStyleLbl="node1" presStyleIdx="3" presStyleCnt="4">
        <dgm:presLayoutVars>
          <dgm:bulletEnabled val="1"/>
        </dgm:presLayoutVars>
      </dgm:prSet>
      <dgm:spPr/>
      <dgm:t>
        <a:bodyPr/>
        <a:lstStyle/>
        <a:p>
          <a:endParaRPr lang="en-US"/>
        </a:p>
      </dgm:t>
    </dgm:pt>
  </dgm:ptLst>
  <dgm:cxnLst>
    <dgm:cxn modelId="{60A6FBEA-F21B-4A5D-8823-CEF769A099FF}" type="presOf" srcId="{43B5F183-3FB6-4012-994A-6E9970881743}" destId="{FF4835A5-7BE6-49AD-A8E6-2B86E894DF1C}" srcOrd="0" destOrd="0" presId="urn:microsoft.com/office/officeart/2005/8/layout/hProcess9"/>
    <dgm:cxn modelId="{9053FD91-51F1-4EC7-833B-33731E97D03E}" type="presOf" srcId="{02772961-DBE9-429F-8AC7-8BD9B305793A}" destId="{00B2FE00-9EF8-4227-9AD1-2F51CC072A01}" srcOrd="0" destOrd="0" presId="urn:microsoft.com/office/officeart/2005/8/layout/hProcess9"/>
    <dgm:cxn modelId="{3CF6A23A-6C29-4136-B674-88370C8DBBBE}" type="presOf" srcId="{705578F1-D323-4020-8F73-B8A8FFF5D204}" destId="{43C62856-7738-43B3-94A9-143C3C1E82E5}" srcOrd="0" destOrd="0" presId="urn:microsoft.com/office/officeart/2005/8/layout/hProcess9"/>
    <dgm:cxn modelId="{486CE1EB-CA33-4FF4-B964-EBA797E07C0F}" srcId="{F11BABB6-B865-4CF0-9C7A-98CA6D994FC3}" destId="{079ADE2A-DBB8-4FBD-AE6A-05E7D6101444}" srcOrd="3" destOrd="0" parTransId="{D629761D-94E5-4F38-8993-0FBEE16428ED}" sibTransId="{9DA2EAFA-76D8-463E-A91A-DB0D410ADEAE}"/>
    <dgm:cxn modelId="{2FD5584A-4FA0-4616-B51A-2E62B5C34628}" type="presOf" srcId="{079ADE2A-DBB8-4FBD-AE6A-05E7D6101444}" destId="{B6CA44C8-975B-4C36-98C3-6BD0862E64C1}" srcOrd="0" destOrd="0" presId="urn:microsoft.com/office/officeart/2005/8/layout/hProcess9"/>
    <dgm:cxn modelId="{743BFEC8-6D75-46BC-83FB-AE3274256653}" srcId="{F11BABB6-B865-4CF0-9C7A-98CA6D994FC3}" destId="{43B5F183-3FB6-4012-994A-6E9970881743}" srcOrd="0" destOrd="0" parTransId="{774798E7-2FA2-467D-BE95-D4C25EE88376}" sibTransId="{A55E3D58-37C1-4BA0-8CA8-6DABB172F248}"/>
    <dgm:cxn modelId="{01EC4AF0-09BD-4E0F-9A6F-71DCA2715EE7}" type="presOf" srcId="{F11BABB6-B865-4CF0-9C7A-98CA6D994FC3}" destId="{8E8B61E0-0015-4C02-BA36-7AAEA84ADC6C}" srcOrd="0" destOrd="0" presId="urn:microsoft.com/office/officeart/2005/8/layout/hProcess9"/>
    <dgm:cxn modelId="{4177E61B-0054-431E-8E6A-459A462B02B2}" srcId="{F11BABB6-B865-4CF0-9C7A-98CA6D994FC3}" destId="{705578F1-D323-4020-8F73-B8A8FFF5D204}" srcOrd="2" destOrd="0" parTransId="{08FF300E-5238-4797-A054-512C2230D538}" sibTransId="{5E27A930-8479-4511-96DB-B339283F3DB5}"/>
    <dgm:cxn modelId="{87964813-FC5E-44C4-8FD0-9B8A6D37DE9C}" srcId="{F11BABB6-B865-4CF0-9C7A-98CA6D994FC3}" destId="{02772961-DBE9-429F-8AC7-8BD9B305793A}" srcOrd="1" destOrd="0" parTransId="{310A0308-D043-4C6F-8F38-2B9A679186D1}" sibTransId="{2799F122-C769-470C-A71C-54634963E3FF}"/>
    <dgm:cxn modelId="{FE1F8CB5-983A-4BF7-BC2B-57A3A4DE26E4}" type="presParOf" srcId="{8E8B61E0-0015-4C02-BA36-7AAEA84ADC6C}" destId="{41C241EF-20C5-4032-B8EA-3771F24F7845}" srcOrd="0" destOrd="0" presId="urn:microsoft.com/office/officeart/2005/8/layout/hProcess9"/>
    <dgm:cxn modelId="{26C879E4-6495-4100-B43B-34F03854841A}" type="presParOf" srcId="{8E8B61E0-0015-4C02-BA36-7AAEA84ADC6C}" destId="{98DC0F52-A19C-422F-9156-2E628B0F76A2}" srcOrd="1" destOrd="0" presId="urn:microsoft.com/office/officeart/2005/8/layout/hProcess9"/>
    <dgm:cxn modelId="{204DA04D-555B-4A21-9449-5D00B4842D7B}" type="presParOf" srcId="{98DC0F52-A19C-422F-9156-2E628B0F76A2}" destId="{FF4835A5-7BE6-49AD-A8E6-2B86E894DF1C}" srcOrd="0" destOrd="0" presId="urn:microsoft.com/office/officeart/2005/8/layout/hProcess9"/>
    <dgm:cxn modelId="{0F9B0E5B-A229-4C31-87A4-DA76A2B90102}" type="presParOf" srcId="{98DC0F52-A19C-422F-9156-2E628B0F76A2}" destId="{E0FB8E91-3C38-40A5-84C1-0409882ED686}" srcOrd="1" destOrd="0" presId="urn:microsoft.com/office/officeart/2005/8/layout/hProcess9"/>
    <dgm:cxn modelId="{E573AB9F-0BB4-4694-8BF7-3F239722B28A}" type="presParOf" srcId="{98DC0F52-A19C-422F-9156-2E628B0F76A2}" destId="{00B2FE00-9EF8-4227-9AD1-2F51CC072A01}" srcOrd="2" destOrd="0" presId="urn:microsoft.com/office/officeart/2005/8/layout/hProcess9"/>
    <dgm:cxn modelId="{AF830099-ED6F-4BCF-B8D9-5C1E053D43D4}" type="presParOf" srcId="{98DC0F52-A19C-422F-9156-2E628B0F76A2}" destId="{DF3D3F98-CBC6-4C55-A6BE-D7AE9BC775F6}" srcOrd="3" destOrd="0" presId="urn:microsoft.com/office/officeart/2005/8/layout/hProcess9"/>
    <dgm:cxn modelId="{17692602-0A09-458D-9B5A-A04BF6AC2C05}" type="presParOf" srcId="{98DC0F52-A19C-422F-9156-2E628B0F76A2}" destId="{43C62856-7738-43B3-94A9-143C3C1E82E5}" srcOrd="4" destOrd="0" presId="urn:microsoft.com/office/officeart/2005/8/layout/hProcess9"/>
    <dgm:cxn modelId="{59D4C9B9-D499-44C5-9111-00A6E6AD83B6}" type="presParOf" srcId="{98DC0F52-A19C-422F-9156-2E628B0F76A2}" destId="{134AA38E-35D0-4A02-9A2C-6ADDA8FC7302}" srcOrd="5" destOrd="0" presId="urn:microsoft.com/office/officeart/2005/8/layout/hProcess9"/>
    <dgm:cxn modelId="{D166A70A-57A4-4509-912E-4DF2850B1A5D}" type="presParOf" srcId="{98DC0F52-A19C-422F-9156-2E628B0F76A2}" destId="{B6CA44C8-975B-4C36-98C3-6BD0862E64C1}"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11BABB6-B865-4CF0-9C7A-98CA6D994FC3}" type="doc">
      <dgm:prSet loTypeId="urn:microsoft.com/office/officeart/2005/8/layout/hProcess9" loCatId="process" qsTypeId="urn:microsoft.com/office/officeart/2005/8/quickstyle/simple1" qsCatId="simple" csTypeId="urn:microsoft.com/office/officeart/2005/8/colors/accent1_2" csCatId="accent1" phldr="1"/>
      <dgm:spPr/>
    </dgm:pt>
    <dgm:pt modelId="{705578F1-D323-4020-8F73-B8A8FFF5D204}">
      <dgm:prSet phldrT="[Text]"/>
      <dgm:spPr>
        <a:solidFill>
          <a:srgbClr val="92D050"/>
        </a:solidFill>
      </dgm:spPr>
      <dgm:t>
        <a:bodyPr/>
        <a:lstStyle/>
        <a:p>
          <a:r>
            <a:rPr lang="en-US" dirty="0" smtClean="0"/>
            <a:t>Synchronous since 9.1</a:t>
          </a:r>
          <a:endParaRPr lang="en-US" dirty="0"/>
        </a:p>
      </dgm:t>
    </dgm:pt>
    <dgm:pt modelId="{08FF300E-5238-4797-A054-512C2230D538}" type="parTrans" cxnId="{4177E61B-0054-431E-8E6A-459A462B02B2}">
      <dgm:prSet/>
      <dgm:spPr/>
      <dgm:t>
        <a:bodyPr/>
        <a:lstStyle/>
        <a:p>
          <a:endParaRPr lang="en-US"/>
        </a:p>
      </dgm:t>
    </dgm:pt>
    <dgm:pt modelId="{5E27A930-8479-4511-96DB-B339283F3DB5}" type="sibTrans" cxnId="{4177E61B-0054-431E-8E6A-459A462B02B2}">
      <dgm:prSet/>
      <dgm:spPr/>
      <dgm:t>
        <a:bodyPr/>
        <a:lstStyle/>
        <a:p>
          <a:endParaRPr lang="en-US"/>
        </a:p>
      </dgm:t>
    </dgm:pt>
    <dgm:pt modelId="{079ADE2A-DBB8-4FBD-AE6A-05E7D6101444}">
      <dgm:prSet phldrT="[Text]"/>
      <dgm:spPr/>
      <dgm:t>
        <a:bodyPr/>
        <a:lstStyle/>
        <a:p>
          <a:r>
            <a:rPr lang="en-US" dirty="0" smtClean="0"/>
            <a:t>Quorum commit since 10.0</a:t>
          </a:r>
          <a:endParaRPr lang="en-US" dirty="0"/>
        </a:p>
      </dgm:t>
    </dgm:pt>
    <dgm:pt modelId="{D629761D-94E5-4F38-8993-0FBEE16428ED}" type="parTrans" cxnId="{486CE1EB-CA33-4FF4-B964-EBA797E07C0F}">
      <dgm:prSet/>
      <dgm:spPr/>
      <dgm:t>
        <a:bodyPr/>
        <a:lstStyle/>
        <a:p>
          <a:endParaRPr lang="en-US"/>
        </a:p>
      </dgm:t>
    </dgm:pt>
    <dgm:pt modelId="{9DA2EAFA-76D8-463E-A91A-DB0D410ADEAE}" type="sibTrans" cxnId="{486CE1EB-CA33-4FF4-B964-EBA797E07C0F}">
      <dgm:prSet/>
      <dgm:spPr/>
      <dgm:t>
        <a:bodyPr/>
        <a:lstStyle/>
        <a:p>
          <a:endParaRPr lang="en-US"/>
        </a:p>
      </dgm:t>
    </dgm:pt>
    <dgm:pt modelId="{43B5F183-3FB6-4012-994A-6E9970881743}">
      <dgm:prSet phldrT="[Text]"/>
      <dgm:spPr>
        <a:solidFill>
          <a:schemeClr val="accent1"/>
        </a:solidFill>
      </dgm:spPr>
      <dgm:t>
        <a:bodyPr/>
        <a:lstStyle/>
        <a:p>
          <a:r>
            <a:rPr lang="en-US" dirty="0" smtClean="0"/>
            <a:t>File based from </a:t>
          </a:r>
          <a:r>
            <a:rPr lang="en-US" dirty="0" smtClean="0"/>
            <a:t>8</a:t>
          </a:r>
          <a:endParaRPr lang="en-US" dirty="0"/>
        </a:p>
      </dgm:t>
    </dgm:pt>
    <dgm:pt modelId="{774798E7-2FA2-467D-BE95-D4C25EE88376}" type="parTrans" cxnId="{743BFEC8-6D75-46BC-83FB-AE3274256653}">
      <dgm:prSet/>
      <dgm:spPr/>
      <dgm:t>
        <a:bodyPr/>
        <a:lstStyle/>
        <a:p>
          <a:endParaRPr lang="en-US"/>
        </a:p>
      </dgm:t>
    </dgm:pt>
    <dgm:pt modelId="{A55E3D58-37C1-4BA0-8CA8-6DABB172F248}" type="sibTrans" cxnId="{743BFEC8-6D75-46BC-83FB-AE3274256653}">
      <dgm:prSet/>
      <dgm:spPr/>
      <dgm:t>
        <a:bodyPr/>
        <a:lstStyle/>
        <a:p>
          <a:endParaRPr lang="en-US"/>
        </a:p>
      </dgm:t>
    </dgm:pt>
    <dgm:pt modelId="{02772961-DBE9-429F-8AC7-8BD9B305793A}">
      <dgm:prSet phldrT="[Text]"/>
      <dgm:spPr>
        <a:solidFill>
          <a:schemeClr val="accent1"/>
        </a:solidFill>
      </dgm:spPr>
      <dgm:t>
        <a:bodyPr/>
        <a:lstStyle/>
        <a:p>
          <a:r>
            <a:rPr lang="en-US" dirty="0" smtClean="0"/>
            <a:t>Streaming Replication 9.0</a:t>
          </a:r>
          <a:endParaRPr lang="en-US" dirty="0"/>
        </a:p>
      </dgm:t>
    </dgm:pt>
    <dgm:pt modelId="{310A0308-D043-4C6F-8F38-2B9A679186D1}" type="parTrans" cxnId="{87964813-FC5E-44C4-8FD0-9B8A6D37DE9C}">
      <dgm:prSet/>
      <dgm:spPr/>
      <dgm:t>
        <a:bodyPr/>
        <a:lstStyle/>
        <a:p>
          <a:endParaRPr lang="en-US"/>
        </a:p>
      </dgm:t>
    </dgm:pt>
    <dgm:pt modelId="{2799F122-C769-470C-A71C-54634963E3FF}" type="sibTrans" cxnId="{87964813-FC5E-44C4-8FD0-9B8A6D37DE9C}">
      <dgm:prSet/>
      <dgm:spPr/>
      <dgm:t>
        <a:bodyPr/>
        <a:lstStyle/>
        <a:p>
          <a:endParaRPr lang="en-US"/>
        </a:p>
      </dgm:t>
    </dgm:pt>
    <dgm:pt modelId="{8E8B61E0-0015-4C02-BA36-7AAEA84ADC6C}" type="pres">
      <dgm:prSet presAssocID="{F11BABB6-B865-4CF0-9C7A-98CA6D994FC3}" presName="CompostProcess" presStyleCnt="0">
        <dgm:presLayoutVars>
          <dgm:dir/>
          <dgm:resizeHandles val="exact"/>
        </dgm:presLayoutVars>
      </dgm:prSet>
      <dgm:spPr/>
    </dgm:pt>
    <dgm:pt modelId="{41C241EF-20C5-4032-B8EA-3771F24F7845}" type="pres">
      <dgm:prSet presAssocID="{F11BABB6-B865-4CF0-9C7A-98CA6D994FC3}" presName="arrow" presStyleLbl="bgShp" presStyleIdx="0" presStyleCnt="1"/>
      <dgm:spPr/>
    </dgm:pt>
    <dgm:pt modelId="{98DC0F52-A19C-422F-9156-2E628B0F76A2}" type="pres">
      <dgm:prSet presAssocID="{F11BABB6-B865-4CF0-9C7A-98CA6D994FC3}" presName="linearProcess" presStyleCnt="0"/>
      <dgm:spPr/>
    </dgm:pt>
    <dgm:pt modelId="{FF4835A5-7BE6-49AD-A8E6-2B86E894DF1C}" type="pres">
      <dgm:prSet presAssocID="{43B5F183-3FB6-4012-994A-6E9970881743}" presName="textNode" presStyleLbl="node1" presStyleIdx="0" presStyleCnt="4">
        <dgm:presLayoutVars>
          <dgm:bulletEnabled val="1"/>
        </dgm:presLayoutVars>
      </dgm:prSet>
      <dgm:spPr/>
      <dgm:t>
        <a:bodyPr/>
        <a:lstStyle/>
        <a:p>
          <a:endParaRPr lang="en-US"/>
        </a:p>
      </dgm:t>
    </dgm:pt>
    <dgm:pt modelId="{E0FB8E91-3C38-40A5-84C1-0409882ED686}" type="pres">
      <dgm:prSet presAssocID="{A55E3D58-37C1-4BA0-8CA8-6DABB172F248}" presName="sibTrans" presStyleCnt="0"/>
      <dgm:spPr/>
    </dgm:pt>
    <dgm:pt modelId="{00B2FE00-9EF8-4227-9AD1-2F51CC072A01}" type="pres">
      <dgm:prSet presAssocID="{02772961-DBE9-429F-8AC7-8BD9B305793A}" presName="textNode" presStyleLbl="node1" presStyleIdx="1" presStyleCnt="4">
        <dgm:presLayoutVars>
          <dgm:bulletEnabled val="1"/>
        </dgm:presLayoutVars>
      </dgm:prSet>
      <dgm:spPr/>
      <dgm:t>
        <a:bodyPr/>
        <a:lstStyle/>
        <a:p>
          <a:endParaRPr lang="en-US"/>
        </a:p>
      </dgm:t>
    </dgm:pt>
    <dgm:pt modelId="{DF3D3F98-CBC6-4C55-A6BE-D7AE9BC775F6}" type="pres">
      <dgm:prSet presAssocID="{2799F122-C769-470C-A71C-54634963E3FF}" presName="sibTrans" presStyleCnt="0"/>
      <dgm:spPr/>
    </dgm:pt>
    <dgm:pt modelId="{43C62856-7738-43B3-94A9-143C3C1E82E5}" type="pres">
      <dgm:prSet presAssocID="{705578F1-D323-4020-8F73-B8A8FFF5D204}" presName="textNode" presStyleLbl="node1" presStyleIdx="2" presStyleCnt="4">
        <dgm:presLayoutVars>
          <dgm:bulletEnabled val="1"/>
        </dgm:presLayoutVars>
      </dgm:prSet>
      <dgm:spPr/>
      <dgm:t>
        <a:bodyPr/>
        <a:lstStyle/>
        <a:p>
          <a:endParaRPr lang="en-US"/>
        </a:p>
      </dgm:t>
    </dgm:pt>
    <dgm:pt modelId="{134AA38E-35D0-4A02-9A2C-6ADDA8FC7302}" type="pres">
      <dgm:prSet presAssocID="{5E27A930-8479-4511-96DB-B339283F3DB5}" presName="sibTrans" presStyleCnt="0"/>
      <dgm:spPr/>
    </dgm:pt>
    <dgm:pt modelId="{B6CA44C8-975B-4C36-98C3-6BD0862E64C1}" type="pres">
      <dgm:prSet presAssocID="{079ADE2A-DBB8-4FBD-AE6A-05E7D6101444}" presName="textNode" presStyleLbl="node1" presStyleIdx="3" presStyleCnt="4">
        <dgm:presLayoutVars>
          <dgm:bulletEnabled val="1"/>
        </dgm:presLayoutVars>
      </dgm:prSet>
      <dgm:spPr/>
      <dgm:t>
        <a:bodyPr/>
        <a:lstStyle/>
        <a:p>
          <a:endParaRPr lang="en-US"/>
        </a:p>
      </dgm:t>
    </dgm:pt>
  </dgm:ptLst>
  <dgm:cxnLst>
    <dgm:cxn modelId="{60A6FBEA-F21B-4A5D-8823-CEF769A099FF}" type="presOf" srcId="{43B5F183-3FB6-4012-994A-6E9970881743}" destId="{FF4835A5-7BE6-49AD-A8E6-2B86E894DF1C}" srcOrd="0" destOrd="0" presId="urn:microsoft.com/office/officeart/2005/8/layout/hProcess9"/>
    <dgm:cxn modelId="{9053FD91-51F1-4EC7-833B-33731E97D03E}" type="presOf" srcId="{02772961-DBE9-429F-8AC7-8BD9B305793A}" destId="{00B2FE00-9EF8-4227-9AD1-2F51CC072A01}" srcOrd="0" destOrd="0" presId="urn:microsoft.com/office/officeart/2005/8/layout/hProcess9"/>
    <dgm:cxn modelId="{3CF6A23A-6C29-4136-B674-88370C8DBBBE}" type="presOf" srcId="{705578F1-D323-4020-8F73-B8A8FFF5D204}" destId="{43C62856-7738-43B3-94A9-143C3C1E82E5}" srcOrd="0" destOrd="0" presId="urn:microsoft.com/office/officeart/2005/8/layout/hProcess9"/>
    <dgm:cxn modelId="{486CE1EB-CA33-4FF4-B964-EBA797E07C0F}" srcId="{F11BABB6-B865-4CF0-9C7A-98CA6D994FC3}" destId="{079ADE2A-DBB8-4FBD-AE6A-05E7D6101444}" srcOrd="3" destOrd="0" parTransId="{D629761D-94E5-4F38-8993-0FBEE16428ED}" sibTransId="{9DA2EAFA-76D8-463E-A91A-DB0D410ADEAE}"/>
    <dgm:cxn modelId="{2FD5584A-4FA0-4616-B51A-2E62B5C34628}" type="presOf" srcId="{079ADE2A-DBB8-4FBD-AE6A-05E7D6101444}" destId="{B6CA44C8-975B-4C36-98C3-6BD0862E64C1}" srcOrd="0" destOrd="0" presId="urn:microsoft.com/office/officeart/2005/8/layout/hProcess9"/>
    <dgm:cxn modelId="{743BFEC8-6D75-46BC-83FB-AE3274256653}" srcId="{F11BABB6-B865-4CF0-9C7A-98CA6D994FC3}" destId="{43B5F183-3FB6-4012-994A-6E9970881743}" srcOrd="0" destOrd="0" parTransId="{774798E7-2FA2-467D-BE95-D4C25EE88376}" sibTransId="{A55E3D58-37C1-4BA0-8CA8-6DABB172F248}"/>
    <dgm:cxn modelId="{01EC4AF0-09BD-4E0F-9A6F-71DCA2715EE7}" type="presOf" srcId="{F11BABB6-B865-4CF0-9C7A-98CA6D994FC3}" destId="{8E8B61E0-0015-4C02-BA36-7AAEA84ADC6C}" srcOrd="0" destOrd="0" presId="urn:microsoft.com/office/officeart/2005/8/layout/hProcess9"/>
    <dgm:cxn modelId="{4177E61B-0054-431E-8E6A-459A462B02B2}" srcId="{F11BABB6-B865-4CF0-9C7A-98CA6D994FC3}" destId="{705578F1-D323-4020-8F73-B8A8FFF5D204}" srcOrd="2" destOrd="0" parTransId="{08FF300E-5238-4797-A054-512C2230D538}" sibTransId="{5E27A930-8479-4511-96DB-B339283F3DB5}"/>
    <dgm:cxn modelId="{87964813-FC5E-44C4-8FD0-9B8A6D37DE9C}" srcId="{F11BABB6-B865-4CF0-9C7A-98CA6D994FC3}" destId="{02772961-DBE9-429F-8AC7-8BD9B305793A}" srcOrd="1" destOrd="0" parTransId="{310A0308-D043-4C6F-8F38-2B9A679186D1}" sibTransId="{2799F122-C769-470C-A71C-54634963E3FF}"/>
    <dgm:cxn modelId="{FE1F8CB5-983A-4BF7-BC2B-57A3A4DE26E4}" type="presParOf" srcId="{8E8B61E0-0015-4C02-BA36-7AAEA84ADC6C}" destId="{41C241EF-20C5-4032-B8EA-3771F24F7845}" srcOrd="0" destOrd="0" presId="urn:microsoft.com/office/officeart/2005/8/layout/hProcess9"/>
    <dgm:cxn modelId="{26C879E4-6495-4100-B43B-34F03854841A}" type="presParOf" srcId="{8E8B61E0-0015-4C02-BA36-7AAEA84ADC6C}" destId="{98DC0F52-A19C-422F-9156-2E628B0F76A2}" srcOrd="1" destOrd="0" presId="urn:microsoft.com/office/officeart/2005/8/layout/hProcess9"/>
    <dgm:cxn modelId="{204DA04D-555B-4A21-9449-5D00B4842D7B}" type="presParOf" srcId="{98DC0F52-A19C-422F-9156-2E628B0F76A2}" destId="{FF4835A5-7BE6-49AD-A8E6-2B86E894DF1C}" srcOrd="0" destOrd="0" presId="urn:microsoft.com/office/officeart/2005/8/layout/hProcess9"/>
    <dgm:cxn modelId="{0F9B0E5B-A229-4C31-87A4-DA76A2B90102}" type="presParOf" srcId="{98DC0F52-A19C-422F-9156-2E628B0F76A2}" destId="{E0FB8E91-3C38-40A5-84C1-0409882ED686}" srcOrd="1" destOrd="0" presId="urn:microsoft.com/office/officeart/2005/8/layout/hProcess9"/>
    <dgm:cxn modelId="{E573AB9F-0BB4-4694-8BF7-3F239722B28A}" type="presParOf" srcId="{98DC0F52-A19C-422F-9156-2E628B0F76A2}" destId="{00B2FE00-9EF8-4227-9AD1-2F51CC072A01}" srcOrd="2" destOrd="0" presId="urn:microsoft.com/office/officeart/2005/8/layout/hProcess9"/>
    <dgm:cxn modelId="{AF830099-ED6F-4BCF-B8D9-5C1E053D43D4}" type="presParOf" srcId="{98DC0F52-A19C-422F-9156-2E628B0F76A2}" destId="{DF3D3F98-CBC6-4C55-A6BE-D7AE9BC775F6}" srcOrd="3" destOrd="0" presId="urn:microsoft.com/office/officeart/2005/8/layout/hProcess9"/>
    <dgm:cxn modelId="{17692602-0A09-458D-9B5A-A04BF6AC2C05}" type="presParOf" srcId="{98DC0F52-A19C-422F-9156-2E628B0F76A2}" destId="{43C62856-7738-43B3-94A9-143C3C1E82E5}" srcOrd="4" destOrd="0" presId="urn:microsoft.com/office/officeart/2005/8/layout/hProcess9"/>
    <dgm:cxn modelId="{59D4C9B9-D499-44C5-9111-00A6E6AD83B6}" type="presParOf" srcId="{98DC0F52-A19C-422F-9156-2E628B0F76A2}" destId="{134AA38E-35D0-4A02-9A2C-6ADDA8FC7302}" srcOrd="5" destOrd="0" presId="urn:microsoft.com/office/officeart/2005/8/layout/hProcess9"/>
    <dgm:cxn modelId="{D166A70A-57A4-4509-912E-4DF2850B1A5D}" type="presParOf" srcId="{98DC0F52-A19C-422F-9156-2E628B0F76A2}" destId="{B6CA44C8-975B-4C36-98C3-6BD0862E64C1}"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11BABB6-B865-4CF0-9C7A-98CA6D994FC3}" type="doc">
      <dgm:prSet loTypeId="urn:microsoft.com/office/officeart/2005/8/layout/hProcess9" loCatId="process" qsTypeId="urn:microsoft.com/office/officeart/2005/8/quickstyle/simple1" qsCatId="simple" csTypeId="urn:microsoft.com/office/officeart/2005/8/colors/accent1_2" csCatId="accent1" phldr="1"/>
      <dgm:spPr/>
    </dgm:pt>
    <dgm:pt modelId="{705578F1-D323-4020-8F73-B8A8FFF5D204}">
      <dgm:prSet phldrT="[Text]"/>
      <dgm:spPr>
        <a:solidFill>
          <a:schemeClr val="accent1"/>
        </a:solidFill>
      </dgm:spPr>
      <dgm:t>
        <a:bodyPr/>
        <a:lstStyle/>
        <a:p>
          <a:r>
            <a:rPr lang="en-US" dirty="0" smtClean="0"/>
            <a:t>Synchronous since 9.1</a:t>
          </a:r>
          <a:endParaRPr lang="en-US" dirty="0"/>
        </a:p>
      </dgm:t>
    </dgm:pt>
    <dgm:pt modelId="{08FF300E-5238-4797-A054-512C2230D538}" type="parTrans" cxnId="{4177E61B-0054-431E-8E6A-459A462B02B2}">
      <dgm:prSet/>
      <dgm:spPr/>
      <dgm:t>
        <a:bodyPr/>
        <a:lstStyle/>
        <a:p>
          <a:endParaRPr lang="en-US"/>
        </a:p>
      </dgm:t>
    </dgm:pt>
    <dgm:pt modelId="{5E27A930-8479-4511-96DB-B339283F3DB5}" type="sibTrans" cxnId="{4177E61B-0054-431E-8E6A-459A462B02B2}">
      <dgm:prSet/>
      <dgm:spPr/>
      <dgm:t>
        <a:bodyPr/>
        <a:lstStyle/>
        <a:p>
          <a:endParaRPr lang="en-US"/>
        </a:p>
      </dgm:t>
    </dgm:pt>
    <dgm:pt modelId="{079ADE2A-DBB8-4FBD-AE6A-05E7D6101444}">
      <dgm:prSet phldrT="[Text]"/>
      <dgm:spPr>
        <a:solidFill>
          <a:srgbClr val="92D050"/>
        </a:solidFill>
      </dgm:spPr>
      <dgm:t>
        <a:bodyPr/>
        <a:lstStyle/>
        <a:p>
          <a:r>
            <a:rPr lang="en-US" dirty="0" smtClean="0"/>
            <a:t>Quorum commit since 10.0</a:t>
          </a:r>
          <a:endParaRPr lang="en-US" dirty="0"/>
        </a:p>
      </dgm:t>
    </dgm:pt>
    <dgm:pt modelId="{D629761D-94E5-4F38-8993-0FBEE16428ED}" type="parTrans" cxnId="{486CE1EB-CA33-4FF4-B964-EBA797E07C0F}">
      <dgm:prSet/>
      <dgm:spPr/>
      <dgm:t>
        <a:bodyPr/>
        <a:lstStyle/>
        <a:p>
          <a:endParaRPr lang="en-US"/>
        </a:p>
      </dgm:t>
    </dgm:pt>
    <dgm:pt modelId="{9DA2EAFA-76D8-463E-A91A-DB0D410ADEAE}" type="sibTrans" cxnId="{486CE1EB-CA33-4FF4-B964-EBA797E07C0F}">
      <dgm:prSet/>
      <dgm:spPr/>
      <dgm:t>
        <a:bodyPr/>
        <a:lstStyle/>
        <a:p>
          <a:endParaRPr lang="en-US"/>
        </a:p>
      </dgm:t>
    </dgm:pt>
    <dgm:pt modelId="{43B5F183-3FB6-4012-994A-6E9970881743}">
      <dgm:prSet phldrT="[Text]"/>
      <dgm:spPr>
        <a:solidFill>
          <a:schemeClr val="accent1"/>
        </a:solidFill>
      </dgm:spPr>
      <dgm:t>
        <a:bodyPr/>
        <a:lstStyle/>
        <a:p>
          <a:r>
            <a:rPr lang="en-US" dirty="0" smtClean="0"/>
            <a:t>File based from </a:t>
          </a:r>
          <a:r>
            <a:rPr lang="en-US" dirty="0" smtClean="0"/>
            <a:t>8</a:t>
          </a:r>
          <a:endParaRPr lang="en-US" dirty="0"/>
        </a:p>
      </dgm:t>
    </dgm:pt>
    <dgm:pt modelId="{774798E7-2FA2-467D-BE95-D4C25EE88376}" type="parTrans" cxnId="{743BFEC8-6D75-46BC-83FB-AE3274256653}">
      <dgm:prSet/>
      <dgm:spPr/>
      <dgm:t>
        <a:bodyPr/>
        <a:lstStyle/>
        <a:p>
          <a:endParaRPr lang="en-US"/>
        </a:p>
      </dgm:t>
    </dgm:pt>
    <dgm:pt modelId="{A55E3D58-37C1-4BA0-8CA8-6DABB172F248}" type="sibTrans" cxnId="{743BFEC8-6D75-46BC-83FB-AE3274256653}">
      <dgm:prSet/>
      <dgm:spPr/>
      <dgm:t>
        <a:bodyPr/>
        <a:lstStyle/>
        <a:p>
          <a:endParaRPr lang="en-US"/>
        </a:p>
      </dgm:t>
    </dgm:pt>
    <dgm:pt modelId="{02772961-DBE9-429F-8AC7-8BD9B305793A}">
      <dgm:prSet phldrT="[Text]"/>
      <dgm:spPr>
        <a:solidFill>
          <a:schemeClr val="accent1"/>
        </a:solidFill>
      </dgm:spPr>
      <dgm:t>
        <a:bodyPr/>
        <a:lstStyle/>
        <a:p>
          <a:r>
            <a:rPr lang="en-US" dirty="0" smtClean="0"/>
            <a:t>Streaming Replication 9.0</a:t>
          </a:r>
          <a:endParaRPr lang="en-US" dirty="0"/>
        </a:p>
      </dgm:t>
    </dgm:pt>
    <dgm:pt modelId="{310A0308-D043-4C6F-8F38-2B9A679186D1}" type="parTrans" cxnId="{87964813-FC5E-44C4-8FD0-9B8A6D37DE9C}">
      <dgm:prSet/>
      <dgm:spPr/>
      <dgm:t>
        <a:bodyPr/>
        <a:lstStyle/>
        <a:p>
          <a:endParaRPr lang="en-US"/>
        </a:p>
      </dgm:t>
    </dgm:pt>
    <dgm:pt modelId="{2799F122-C769-470C-A71C-54634963E3FF}" type="sibTrans" cxnId="{87964813-FC5E-44C4-8FD0-9B8A6D37DE9C}">
      <dgm:prSet/>
      <dgm:spPr/>
      <dgm:t>
        <a:bodyPr/>
        <a:lstStyle/>
        <a:p>
          <a:endParaRPr lang="en-US"/>
        </a:p>
      </dgm:t>
    </dgm:pt>
    <dgm:pt modelId="{8E8B61E0-0015-4C02-BA36-7AAEA84ADC6C}" type="pres">
      <dgm:prSet presAssocID="{F11BABB6-B865-4CF0-9C7A-98CA6D994FC3}" presName="CompostProcess" presStyleCnt="0">
        <dgm:presLayoutVars>
          <dgm:dir/>
          <dgm:resizeHandles val="exact"/>
        </dgm:presLayoutVars>
      </dgm:prSet>
      <dgm:spPr/>
    </dgm:pt>
    <dgm:pt modelId="{41C241EF-20C5-4032-B8EA-3771F24F7845}" type="pres">
      <dgm:prSet presAssocID="{F11BABB6-B865-4CF0-9C7A-98CA6D994FC3}" presName="arrow" presStyleLbl="bgShp" presStyleIdx="0" presStyleCnt="1"/>
      <dgm:spPr/>
    </dgm:pt>
    <dgm:pt modelId="{98DC0F52-A19C-422F-9156-2E628B0F76A2}" type="pres">
      <dgm:prSet presAssocID="{F11BABB6-B865-4CF0-9C7A-98CA6D994FC3}" presName="linearProcess" presStyleCnt="0"/>
      <dgm:spPr/>
    </dgm:pt>
    <dgm:pt modelId="{FF4835A5-7BE6-49AD-A8E6-2B86E894DF1C}" type="pres">
      <dgm:prSet presAssocID="{43B5F183-3FB6-4012-994A-6E9970881743}" presName="textNode" presStyleLbl="node1" presStyleIdx="0" presStyleCnt="4">
        <dgm:presLayoutVars>
          <dgm:bulletEnabled val="1"/>
        </dgm:presLayoutVars>
      </dgm:prSet>
      <dgm:spPr/>
      <dgm:t>
        <a:bodyPr/>
        <a:lstStyle/>
        <a:p>
          <a:endParaRPr lang="en-US"/>
        </a:p>
      </dgm:t>
    </dgm:pt>
    <dgm:pt modelId="{E0FB8E91-3C38-40A5-84C1-0409882ED686}" type="pres">
      <dgm:prSet presAssocID="{A55E3D58-37C1-4BA0-8CA8-6DABB172F248}" presName="sibTrans" presStyleCnt="0"/>
      <dgm:spPr/>
    </dgm:pt>
    <dgm:pt modelId="{00B2FE00-9EF8-4227-9AD1-2F51CC072A01}" type="pres">
      <dgm:prSet presAssocID="{02772961-DBE9-429F-8AC7-8BD9B305793A}" presName="textNode" presStyleLbl="node1" presStyleIdx="1" presStyleCnt="4">
        <dgm:presLayoutVars>
          <dgm:bulletEnabled val="1"/>
        </dgm:presLayoutVars>
      </dgm:prSet>
      <dgm:spPr/>
      <dgm:t>
        <a:bodyPr/>
        <a:lstStyle/>
        <a:p>
          <a:endParaRPr lang="en-US"/>
        </a:p>
      </dgm:t>
    </dgm:pt>
    <dgm:pt modelId="{DF3D3F98-CBC6-4C55-A6BE-D7AE9BC775F6}" type="pres">
      <dgm:prSet presAssocID="{2799F122-C769-470C-A71C-54634963E3FF}" presName="sibTrans" presStyleCnt="0"/>
      <dgm:spPr/>
    </dgm:pt>
    <dgm:pt modelId="{43C62856-7738-43B3-94A9-143C3C1E82E5}" type="pres">
      <dgm:prSet presAssocID="{705578F1-D323-4020-8F73-B8A8FFF5D204}" presName="textNode" presStyleLbl="node1" presStyleIdx="2" presStyleCnt="4">
        <dgm:presLayoutVars>
          <dgm:bulletEnabled val="1"/>
        </dgm:presLayoutVars>
      </dgm:prSet>
      <dgm:spPr/>
      <dgm:t>
        <a:bodyPr/>
        <a:lstStyle/>
        <a:p>
          <a:endParaRPr lang="en-US"/>
        </a:p>
      </dgm:t>
    </dgm:pt>
    <dgm:pt modelId="{134AA38E-35D0-4A02-9A2C-6ADDA8FC7302}" type="pres">
      <dgm:prSet presAssocID="{5E27A930-8479-4511-96DB-B339283F3DB5}" presName="sibTrans" presStyleCnt="0"/>
      <dgm:spPr/>
    </dgm:pt>
    <dgm:pt modelId="{B6CA44C8-975B-4C36-98C3-6BD0862E64C1}" type="pres">
      <dgm:prSet presAssocID="{079ADE2A-DBB8-4FBD-AE6A-05E7D6101444}" presName="textNode" presStyleLbl="node1" presStyleIdx="3" presStyleCnt="4">
        <dgm:presLayoutVars>
          <dgm:bulletEnabled val="1"/>
        </dgm:presLayoutVars>
      </dgm:prSet>
      <dgm:spPr/>
      <dgm:t>
        <a:bodyPr/>
        <a:lstStyle/>
        <a:p>
          <a:endParaRPr lang="en-US"/>
        </a:p>
      </dgm:t>
    </dgm:pt>
  </dgm:ptLst>
  <dgm:cxnLst>
    <dgm:cxn modelId="{60A6FBEA-F21B-4A5D-8823-CEF769A099FF}" type="presOf" srcId="{43B5F183-3FB6-4012-994A-6E9970881743}" destId="{FF4835A5-7BE6-49AD-A8E6-2B86E894DF1C}" srcOrd="0" destOrd="0" presId="urn:microsoft.com/office/officeart/2005/8/layout/hProcess9"/>
    <dgm:cxn modelId="{9053FD91-51F1-4EC7-833B-33731E97D03E}" type="presOf" srcId="{02772961-DBE9-429F-8AC7-8BD9B305793A}" destId="{00B2FE00-9EF8-4227-9AD1-2F51CC072A01}" srcOrd="0" destOrd="0" presId="urn:microsoft.com/office/officeart/2005/8/layout/hProcess9"/>
    <dgm:cxn modelId="{3CF6A23A-6C29-4136-B674-88370C8DBBBE}" type="presOf" srcId="{705578F1-D323-4020-8F73-B8A8FFF5D204}" destId="{43C62856-7738-43B3-94A9-143C3C1E82E5}" srcOrd="0" destOrd="0" presId="urn:microsoft.com/office/officeart/2005/8/layout/hProcess9"/>
    <dgm:cxn modelId="{486CE1EB-CA33-4FF4-B964-EBA797E07C0F}" srcId="{F11BABB6-B865-4CF0-9C7A-98CA6D994FC3}" destId="{079ADE2A-DBB8-4FBD-AE6A-05E7D6101444}" srcOrd="3" destOrd="0" parTransId="{D629761D-94E5-4F38-8993-0FBEE16428ED}" sibTransId="{9DA2EAFA-76D8-463E-A91A-DB0D410ADEAE}"/>
    <dgm:cxn modelId="{2FD5584A-4FA0-4616-B51A-2E62B5C34628}" type="presOf" srcId="{079ADE2A-DBB8-4FBD-AE6A-05E7D6101444}" destId="{B6CA44C8-975B-4C36-98C3-6BD0862E64C1}" srcOrd="0" destOrd="0" presId="urn:microsoft.com/office/officeart/2005/8/layout/hProcess9"/>
    <dgm:cxn modelId="{743BFEC8-6D75-46BC-83FB-AE3274256653}" srcId="{F11BABB6-B865-4CF0-9C7A-98CA6D994FC3}" destId="{43B5F183-3FB6-4012-994A-6E9970881743}" srcOrd="0" destOrd="0" parTransId="{774798E7-2FA2-467D-BE95-D4C25EE88376}" sibTransId="{A55E3D58-37C1-4BA0-8CA8-6DABB172F248}"/>
    <dgm:cxn modelId="{01EC4AF0-09BD-4E0F-9A6F-71DCA2715EE7}" type="presOf" srcId="{F11BABB6-B865-4CF0-9C7A-98CA6D994FC3}" destId="{8E8B61E0-0015-4C02-BA36-7AAEA84ADC6C}" srcOrd="0" destOrd="0" presId="urn:microsoft.com/office/officeart/2005/8/layout/hProcess9"/>
    <dgm:cxn modelId="{4177E61B-0054-431E-8E6A-459A462B02B2}" srcId="{F11BABB6-B865-4CF0-9C7A-98CA6D994FC3}" destId="{705578F1-D323-4020-8F73-B8A8FFF5D204}" srcOrd="2" destOrd="0" parTransId="{08FF300E-5238-4797-A054-512C2230D538}" sibTransId="{5E27A930-8479-4511-96DB-B339283F3DB5}"/>
    <dgm:cxn modelId="{87964813-FC5E-44C4-8FD0-9B8A6D37DE9C}" srcId="{F11BABB6-B865-4CF0-9C7A-98CA6D994FC3}" destId="{02772961-DBE9-429F-8AC7-8BD9B305793A}" srcOrd="1" destOrd="0" parTransId="{310A0308-D043-4C6F-8F38-2B9A679186D1}" sibTransId="{2799F122-C769-470C-A71C-54634963E3FF}"/>
    <dgm:cxn modelId="{FE1F8CB5-983A-4BF7-BC2B-57A3A4DE26E4}" type="presParOf" srcId="{8E8B61E0-0015-4C02-BA36-7AAEA84ADC6C}" destId="{41C241EF-20C5-4032-B8EA-3771F24F7845}" srcOrd="0" destOrd="0" presId="urn:microsoft.com/office/officeart/2005/8/layout/hProcess9"/>
    <dgm:cxn modelId="{26C879E4-6495-4100-B43B-34F03854841A}" type="presParOf" srcId="{8E8B61E0-0015-4C02-BA36-7AAEA84ADC6C}" destId="{98DC0F52-A19C-422F-9156-2E628B0F76A2}" srcOrd="1" destOrd="0" presId="urn:microsoft.com/office/officeart/2005/8/layout/hProcess9"/>
    <dgm:cxn modelId="{204DA04D-555B-4A21-9449-5D00B4842D7B}" type="presParOf" srcId="{98DC0F52-A19C-422F-9156-2E628B0F76A2}" destId="{FF4835A5-7BE6-49AD-A8E6-2B86E894DF1C}" srcOrd="0" destOrd="0" presId="urn:microsoft.com/office/officeart/2005/8/layout/hProcess9"/>
    <dgm:cxn modelId="{0F9B0E5B-A229-4C31-87A4-DA76A2B90102}" type="presParOf" srcId="{98DC0F52-A19C-422F-9156-2E628B0F76A2}" destId="{E0FB8E91-3C38-40A5-84C1-0409882ED686}" srcOrd="1" destOrd="0" presId="urn:microsoft.com/office/officeart/2005/8/layout/hProcess9"/>
    <dgm:cxn modelId="{E573AB9F-0BB4-4694-8BF7-3F239722B28A}" type="presParOf" srcId="{98DC0F52-A19C-422F-9156-2E628B0F76A2}" destId="{00B2FE00-9EF8-4227-9AD1-2F51CC072A01}" srcOrd="2" destOrd="0" presId="urn:microsoft.com/office/officeart/2005/8/layout/hProcess9"/>
    <dgm:cxn modelId="{AF830099-ED6F-4BCF-B8D9-5C1E053D43D4}" type="presParOf" srcId="{98DC0F52-A19C-422F-9156-2E628B0F76A2}" destId="{DF3D3F98-CBC6-4C55-A6BE-D7AE9BC775F6}" srcOrd="3" destOrd="0" presId="urn:microsoft.com/office/officeart/2005/8/layout/hProcess9"/>
    <dgm:cxn modelId="{17692602-0A09-458D-9B5A-A04BF6AC2C05}" type="presParOf" srcId="{98DC0F52-A19C-422F-9156-2E628B0F76A2}" destId="{43C62856-7738-43B3-94A9-143C3C1E82E5}" srcOrd="4" destOrd="0" presId="urn:microsoft.com/office/officeart/2005/8/layout/hProcess9"/>
    <dgm:cxn modelId="{59D4C9B9-D499-44C5-9111-00A6E6AD83B6}" type="presParOf" srcId="{98DC0F52-A19C-422F-9156-2E628B0F76A2}" destId="{134AA38E-35D0-4A02-9A2C-6ADDA8FC7302}" srcOrd="5" destOrd="0" presId="urn:microsoft.com/office/officeart/2005/8/layout/hProcess9"/>
    <dgm:cxn modelId="{D166A70A-57A4-4509-912E-4DF2850B1A5D}" type="presParOf" srcId="{98DC0F52-A19C-422F-9156-2E628B0F76A2}" destId="{B6CA44C8-975B-4C36-98C3-6BD0862E64C1}"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3A441D-BC61-4377-82AE-2861D649F039}">
      <dsp:nvSpPr>
        <dsp:cNvPr id="0" name=""/>
        <dsp:cNvSpPr/>
      </dsp:nvSpPr>
      <dsp:spPr>
        <a:xfrm>
          <a:off x="2530635" y="360756"/>
          <a:ext cx="3734345" cy="3099917"/>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857A1A-481C-42C9-AB5D-7D292AB85FE6}">
      <dsp:nvSpPr>
        <dsp:cNvPr id="0" name=""/>
        <dsp:cNvSpPr/>
      </dsp:nvSpPr>
      <dsp:spPr>
        <a:xfrm>
          <a:off x="4066347" y="373799"/>
          <a:ext cx="2427324" cy="530977"/>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Application</a:t>
          </a:r>
          <a:endParaRPr lang="en-US" sz="2200" kern="1200" dirty="0"/>
        </a:p>
      </dsp:txBody>
      <dsp:txXfrm>
        <a:off x="4092267" y="399719"/>
        <a:ext cx="2375484" cy="479137"/>
      </dsp:txXfrm>
    </dsp:sp>
    <dsp:sp modelId="{96EED670-03D3-4543-95BE-E0AD13E2320B}">
      <dsp:nvSpPr>
        <dsp:cNvPr id="0" name=""/>
        <dsp:cNvSpPr/>
      </dsp:nvSpPr>
      <dsp:spPr>
        <a:xfrm>
          <a:off x="4066347" y="971148"/>
          <a:ext cx="2427324" cy="530977"/>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Database logical</a:t>
          </a:r>
          <a:endParaRPr lang="en-US" sz="2200" kern="1200" dirty="0"/>
        </a:p>
      </dsp:txBody>
      <dsp:txXfrm>
        <a:off x="4092267" y="997068"/>
        <a:ext cx="2375484" cy="479137"/>
      </dsp:txXfrm>
    </dsp:sp>
    <dsp:sp modelId="{82AEDA4A-6F7F-469B-A267-62D014BFC02D}">
      <dsp:nvSpPr>
        <dsp:cNvPr id="0" name=""/>
        <dsp:cNvSpPr/>
      </dsp:nvSpPr>
      <dsp:spPr>
        <a:xfrm>
          <a:off x="4066347" y="1568497"/>
          <a:ext cx="2427324" cy="530977"/>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Database physical</a:t>
          </a:r>
          <a:endParaRPr lang="en-US" sz="2200" kern="1200" dirty="0"/>
        </a:p>
      </dsp:txBody>
      <dsp:txXfrm>
        <a:off x="4092267" y="1594417"/>
        <a:ext cx="2375484" cy="479137"/>
      </dsp:txXfrm>
    </dsp:sp>
    <dsp:sp modelId="{A89CF7AD-1AC1-43CE-8683-4B42B81C1EEA}">
      <dsp:nvSpPr>
        <dsp:cNvPr id="0" name=""/>
        <dsp:cNvSpPr/>
      </dsp:nvSpPr>
      <dsp:spPr>
        <a:xfrm>
          <a:off x="4066347" y="2165847"/>
          <a:ext cx="2427324" cy="530977"/>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Operating System</a:t>
          </a:r>
          <a:endParaRPr lang="en-US" sz="2200" kern="1200" dirty="0"/>
        </a:p>
      </dsp:txBody>
      <dsp:txXfrm>
        <a:off x="4092267" y="2191767"/>
        <a:ext cx="2375484" cy="479137"/>
      </dsp:txXfrm>
    </dsp:sp>
    <dsp:sp modelId="{35DC0C2E-B47C-463E-85F8-02AD058AA1E8}">
      <dsp:nvSpPr>
        <dsp:cNvPr id="0" name=""/>
        <dsp:cNvSpPr/>
      </dsp:nvSpPr>
      <dsp:spPr>
        <a:xfrm>
          <a:off x="4066347" y="2795953"/>
          <a:ext cx="2427324" cy="530977"/>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Hardware</a:t>
          </a:r>
          <a:endParaRPr lang="en-US" sz="2200" kern="1200" dirty="0"/>
        </a:p>
      </dsp:txBody>
      <dsp:txXfrm>
        <a:off x="4092267" y="2821873"/>
        <a:ext cx="2375484" cy="4791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C241EF-20C5-4032-B8EA-3771F24F7845}">
      <dsp:nvSpPr>
        <dsp:cNvPr id="0" name=""/>
        <dsp:cNvSpPr/>
      </dsp:nvSpPr>
      <dsp:spPr>
        <a:xfrm>
          <a:off x="609599" y="0"/>
          <a:ext cx="6908800" cy="541866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4835A5-7BE6-49AD-A8E6-2B86E894DF1C}">
      <dsp:nvSpPr>
        <dsp:cNvPr id="0" name=""/>
        <dsp:cNvSpPr/>
      </dsp:nvSpPr>
      <dsp:spPr>
        <a:xfrm>
          <a:off x="4067" y="1625600"/>
          <a:ext cx="1956593"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File based </a:t>
          </a:r>
          <a:r>
            <a:rPr lang="en-US" sz="2300" kern="1200" smtClean="0"/>
            <a:t>from </a:t>
          </a:r>
          <a:r>
            <a:rPr lang="en-US" sz="2300" kern="1200" smtClean="0"/>
            <a:t>8</a:t>
          </a:r>
          <a:endParaRPr lang="en-US" sz="2300" kern="1200" dirty="0"/>
        </a:p>
      </dsp:txBody>
      <dsp:txXfrm>
        <a:off x="99580" y="1721113"/>
        <a:ext cx="1765567" cy="1976440"/>
      </dsp:txXfrm>
    </dsp:sp>
    <dsp:sp modelId="{00B2FE00-9EF8-4227-9AD1-2F51CC072A01}">
      <dsp:nvSpPr>
        <dsp:cNvPr id="0" name=""/>
        <dsp:cNvSpPr/>
      </dsp:nvSpPr>
      <dsp:spPr>
        <a:xfrm>
          <a:off x="2058491" y="1625600"/>
          <a:ext cx="1956593"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Streaming Replication 9.0</a:t>
          </a:r>
          <a:endParaRPr lang="en-US" sz="2300" kern="1200" dirty="0"/>
        </a:p>
      </dsp:txBody>
      <dsp:txXfrm>
        <a:off x="2154004" y="1721113"/>
        <a:ext cx="1765567" cy="1976440"/>
      </dsp:txXfrm>
    </dsp:sp>
    <dsp:sp modelId="{43C62856-7738-43B3-94A9-143C3C1E82E5}">
      <dsp:nvSpPr>
        <dsp:cNvPr id="0" name=""/>
        <dsp:cNvSpPr/>
      </dsp:nvSpPr>
      <dsp:spPr>
        <a:xfrm>
          <a:off x="4112914" y="1625600"/>
          <a:ext cx="1956593"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Synchronous since 9.1</a:t>
          </a:r>
          <a:endParaRPr lang="en-US" sz="2300" kern="1200" dirty="0"/>
        </a:p>
      </dsp:txBody>
      <dsp:txXfrm>
        <a:off x="4208427" y="1721113"/>
        <a:ext cx="1765567" cy="1976440"/>
      </dsp:txXfrm>
    </dsp:sp>
    <dsp:sp modelId="{B6CA44C8-975B-4C36-98C3-6BD0862E64C1}">
      <dsp:nvSpPr>
        <dsp:cNvPr id="0" name=""/>
        <dsp:cNvSpPr/>
      </dsp:nvSpPr>
      <dsp:spPr>
        <a:xfrm>
          <a:off x="6167338" y="1625600"/>
          <a:ext cx="1956593"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Quorum commit since 10.0</a:t>
          </a:r>
          <a:endParaRPr lang="en-US" sz="2300" kern="1200" dirty="0"/>
        </a:p>
      </dsp:txBody>
      <dsp:txXfrm>
        <a:off x="6262851" y="1721113"/>
        <a:ext cx="1765567" cy="19764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C241EF-20C5-4032-B8EA-3771F24F7845}">
      <dsp:nvSpPr>
        <dsp:cNvPr id="0" name=""/>
        <dsp:cNvSpPr/>
      </dsp:nvSpPr>
      <dsp:spPr>
        <a:xfrm>
          <a:off x="609599" y="0"/>
          <a:ext cx="6908800" cy="541866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4835A5-7BE6-49AD-A8E6-2B86E894DF1C}">
      <dsp:nvSpPr>
        <dsp:cNvPr id="0" name=""/>
        <dsp:cNvSpPr/>
      </dsp:nvSpPr>
      <dsp:spPr>
        <a:xfrm>
          <a:off x="4067" y="1625600"/>
          <a:ext cx="1956593" cy="2167466"/>
        </a:xfrm>
        <a:prstGeom prst="round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File based from </a:t>
          </a:r>
          <a:r>
            <a:rPr lang="en-US" sz="2300" kern="1200" dirty="0" smtClean="0"/>
            <a:t>8</a:t>
          </a:r>
          <a:endParaRPr lang="en-US" sz="2300" kern="1200" dirty="0"/>
        </a:p>
      </dsp:txBody>
      <dsp:txXfrm>
        <a:off x="99580" y="1721113"/>
        <a:ext cx="1765567" cy="1976440"/>
      </dsp:txXfrm>
    </dsp:sp>
    <dsp:sp modelId="{00B2FE00-9EF8-4227-9AD1-2F51CC072A01}">
      <dsp:nvSpPr>
        <dsp:cNvPr id="0" name=""/>
        <dsp:cNvSpPr/>
      </dsp:nvSpPr>
      <dsp:spPr>
        <a:xfrm>
          <a:off x="2058491" y="1625600"/>
          <a:ext cx="1956593"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Streaming Replication 9.0</a:t>
          </a:r>
          <a:endParaRPr lang="en-US" sz="2300" kern="1200" dirty="0"/>
        </a:p>
      </dsp:txBody>
      <dsp:txXfrm>
        <a:off x="2154004" y="1721113"/>
        <a:ext cx="1765567" cy="1976440"/>
      </dsp:txXfrm>
    </dsp:sp>
    <dsp:sp modelId="{43C62856-7738-43B3-94A9-143C3C1E82E5}">
      <dsp:nvSpPr>
        <dsp:cNvPr id="0" name=""/>
        <dsp:cNvSpPr/>
      </dsp:nvSpPr>
      <dsp:spPr>
        <a:xfrm>
          <a:off x="4112914" y="1625600"/>
          <a:ext cx="1956593"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Synchronous since 9.1</a:t>
          </a:r>
          <a:endParaRPr lang="en-US" sz="2300" kern="1200" dirty="0"/>
        </a:p>
      </dsp:txBody>
      <dsp:txXfrm>
        <a:off x="4208427" y="1721113"/>
        <a:ext cx="1765567" cy="1976440"/>
      </dsp:txXfrm>
    </dsp:sp>
    <dsp:sp modelId="{B6CA44C8-975B-4C36-98C3-6BD0862E64C1}">
      <dsp:nvSpPr>
        <dsp:cNvPr id="0" name=""/>
        <dsp:cNvSpPr/>
      </dsp:nvSpPr>
      <dsp:spPr>
        <a:xfrm>
          <a:off x="6167338" y="1625600"/>
          <a:ext cx="1956593"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Quorum commit since 10.0</a:t>
          </a:r>
          <a:endParaRPr lang="en-US" sz="2300" kern="1200" dirty="0"/>
        </a:p>
      </dsp:txBody>
      <dsp:txXfrm>
        <a:off x="6262851" y="1721113"/>
        <a:ext cx="1765567" cy="19764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C241EF-20C5-4032-B8EA-3771F24F7845}">
      <dsp:nvSpPr>
        <dsp:cNvPr id="0" name=""/>
        <dsp:cNvSpPr/>
      </dsp:nvSpPr>
      <dsp:spPr>
        <a:xfrm>
          <a:off x="609599" y="0"/>
          <a:ext cx="6908800" cy="541866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4835A5-7BE6-49AD-A8E6-2B86E894DF1C}">
      <dsp:nvSpPr>
        <dsp:cNvPr id="0" name=""/>
        <dsp:cNvSpPr/>
      </dsp:nvSpPr>
      <dsp:spPr>
        <a:xfrm>
          <a:off x="4067" y="1625600"/>
          <a:ext cx="1956593" cy="2167466"/>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File based from </a:t>
          </a:r>
          <a:r>
            <a:rPr lang="en-US" sz="2300" kern="1200" dirty="0" smtClean="0"/>
            <a:t>8</a:t>
          </a:r>
          <a:endParaRPr lang="en-US" sz="2300" kern="1200" dirty="0"/>
        </a:p>
      </dsp:txBody>
      <dsp:txXfrm>
        <a:off x="99580" y="1721113"/>
        <a:ext cx="1765567" cy="1976440"/>
      </dsp:txXfrm>
    </dsp:sp>
    <dsp:sp modelId="{00B2FE00-9EF8-4227-9AD1-2F51CC072A01}">
      <dsp:nvSpPr>
        <dsp:cNvPr id="0" name=""/>
        <dsp:cNvSpPr/>
      </dsp:nvSpPr>
      <dsp:spPr>
        <a:xfrm>
          <a:off x="2058491" y="1625600"/>
          <a:ext cx="1956593" cy="2167466"/>
        </a:xfrm>
        <a:prstGeom prst="round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Streaming Replication 9.0</a:t>
          </a:r>
          <a:endParaRPr lang="en-US" sz="2300" kern="1200" dirty="0"/>
        </a:p>
      </dsp:txBody>
      <dsp:txXfrm>
        <a:off x="2154004" y="1721113"/>
        <a:ext cx="1765567" cy="1976440"/>
      </dsp:txXfrm>
    </dsp:sp>
    <dsp:sp modelId="{43C62856-7738-43B3-94A9-143C3C1E82E5}">
      <dsp:nvSpPr>
        <dsp:cNvPr id="0" name=""/>
        <dsp:cNvSpPr/>
      </dsp:nvSpPr>
      <dsp:spPr>
        <a:xfrm>
          <a:off x="4112914" y="1625600"/>
          <a:ext cx="1956593"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Synchronous since 9.1</a:t>
          </a:r>
          <a:endParaRPr lang="en-US" sz="2300" kern="1200" dirty="0"/>
        </a:p>
      </dsp:txBody>
      <dsp:txXfrm>
        <a:off x="4208427" y="1721113"/>
        <a:ext cx="1765567" cy="1976440"/>
      </dsp:txXfrm>
    </dsp:sp>
    <dsp:sp modelId="{B6CA44C8-975B-4C36-98C3-6BD0862E64C1}">
      <dsp:nvSpPr>
        <dsp:cNvPr id="0" name=""/>
        <dsp:cNvSpPr/>
      </dsp:nvSpPr>
      <dsp:spPr>
        <a:xfrm>
          <a:off x="6167338" y="1625600"/>
          <a:ext cx="1956593"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Quorum commit since 10.0</a:t>
          </a:r>
          <a:endParaRPr lang="en-US" sz="2300" kern="1200" dirty="0"/>
        </a:p>
      </dsp:txBody>
      <dsp:txXfrm>
        <a:off x="6262851" y="1721113"/>
        <a:ext cx="1765567" cy="19764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C241EF-20C5-4032-B8EA-3771F24F7845}">
      <dsp:nvSpPr>
        <dsp:cNvPr id="0" name=""/>
        <dsp:cNvSpPr/>
      </dsp:nvSpPr>
      <dsp:spPr>
        <a:xfrm>
          <a:off x="609599" y="0"/>
          <a:ext cx="6908800" cy="541866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4835A5-7BE6-49AD-A8E6-2B86E894DF1C}">
      <dsp:nvSpPr>
        <dsp:cNvPr id="0" name=""/>
        <dsp:cNvSpPr/>
      </dsp:nvSpPr>
      <dsp:spPr>
        <a:xfrm>
          <a:off x="4067" y="1625600"/>
          <a:ext cx="1956593" cy="2167466"/>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File based from </a:t>
          </a:r>
          <a:r>
            <a:rPr lang="en-US" sz="2300" kern="1200" dirty="0" smtClean="0"/>
            <a:t>8</a:t>
          </a:r>
          <a:endParaRPr lang="en-US" sz="2300" kern="1200" dirty="0"/>
        </a:p>
      </dsp:txBody>
      <dsp:txXfrm>
        <a:off x="99580" y="1721113"/>
        <a:ext cx="1765567" cy="1976440"/>
      </dsp:txXfrm>
    </dsp:sp>
    <dsp:sp modelId="{00B2FE00-9EF8-4227-9AD1-2F51CC072A01}">
      <dsp:nvSpPr>
        <dsp:cNvPr id="0" name=""/>
        <dsp:cNvSpPr/>
      </dsp:nvSpPr>
      <dsp:spPr>
        <a:xfrm>
          <a:off x="2058491" y="1625600"/>
          <a:ext cx="1956593" cy="2167466"/>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Streaming Replication 9.0</a:t>
          </a:r>
          <a:endParaRPr lang="en-US" sz="2300" kern="1200" dirty="0"/>
        </a:p>
      </dsp:txBody>
      <dsp:txXfrm>
        <a:off x="2154004" y="1721113"/>
        <a:ext cx="1765567" cy="1976440"/>
      </dsp:txXfrm>
    </dsp:sp>
    <dsp:sp modelId="{43C62856-7738-43B3-94A9-143C3C1E82E5}">
      <dsp:nvSpPr>
        <dsp:cNvPr id="0" name=""/>
        <dsp:cNvSpPr/>
      </dsp:nvSpPr>
      <dsp:spPr>
        <a:xfrm>
          <a:off x="4112914" y="1625600"/>
          <a:ext cx="1956593" cy="2167466"/>
        </a:xfrm>
        <a:prstGeom prst="round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Synchronous since 9.1</a:t>
          </a:r>
          <a:endParaRPr lang="en-US" sz="2300" kern="1200" dirty="0"/>
        </a:p>
      </dsp:txBody>
      <dsp:txXfrm>
        <a:off x="4208427" y="1721113"/>
        <a:ext cx="1765567" cy="1976440"/>
      </dsp:txXfrm>
    </dsp:sp>
    <dsp:sp modelId="{B6CA44C8-975B-4C36-98C3-6BD0862E64C1}">
      <dsp:nvSpPr>
        <dsp:cNvPr id="0" name=""/>
        <dsp:cNvSpPr/>
      </dsp:nvSpPr>
      <dsp:spPr>
        <a:xfrm>
          <a:off x="6167338" y="1625600"/>
          <a:ext cx="1956593"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Quorum commit since 10.0</a:t>
          </a:r>
          <a:endParaRPr lang="en-US" sz="2300" kern="1200" dirty="0"/>
        </a:p>
      </dsp:txBody>
      <dsp:txXfrm>
        <a:off x="6262851" y="1721113"/>
        <a:ext cx="1765567" cy="19764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C241EF-20C5-4032-B8EA-3771F24F7845}">
      <dsp:nvSpPr>
        <dsp:cNvPr id="0" name=""/>
        <dsp:cNvSpPr/>
      </dsp:nvSpPr>
      <dsp:spPr>
        <a:xfrm>
          <a:off x="609599" y="0"/>
          <a:ext cx="6908800" cy="541866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4835A5-7BE6-49AD-A8E6-2B86E894DF1C}">
      <dsp:nvSpPr>
        <dsp:cNvPr id="0" name=""/>
        <dsp:cNvSpPr/>
      </dsp:nvSpPr>
      <dsp:spPr>
        <a:xfrm>
          <a:off x="4067" y="1625600"/>
          <a:ext cx="1956593" cy="2167466"/>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File based from </a:t>
          </a:r>
          <a:r>
            <a:rPr lang="en-US" sz="2300" kern="1200" dirty="0" smtClean="0"/>
            <a:t>8</a:t>
          </a:r>
          <a:endParaRPr lang="en-US" sz="2300" kern="1200" dirty="0"/>
        </a:p>
      </dsp:txBody>
      <dsp:txXfrm>
        <a:off x="99580" y="1721113"/>
        <a:ext cx="1765567" cy="1976440"/>
      </dsp:txXfrm>
    </dsp:sp>
    <dsp:sp modelId="{00B2FE00-9EF8-4227-9AD1-2F51CC072A01}">
      <dsp:nvSpPr>
        <dsp:cNvPr id="0" name=""/>
        <dsp:cNvSpPr/>
      </dsp:nvSpPr>
      <dsp:spPr>
        <a:xfrm>
          <a:off x="2058491" y="1625600"/>
          <a:ext cx="1956593" cy="2167466"/>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Streaming Replication 9.0</a:t>
          </a:r>
          <a:endParaRPr lang="en-US" sz="2300" kern="1200" dirty="0"/>
        </a:p>
      </dsp:txBody>
      <dsp:txXfrm>
        <a:off x="2154004" y="1721113"/>
        <a:ext cx="1765567" cy="1976440"/>
      </dsp:txXfrm>
    </dsp:sp>
    <dsp:sp modelId="{43C62856-7738-43B3-94A9-143C3C1E82E5}">
      <dsp:nvSpPr>
        <dsp:cNvPr id="0" name=""/>
        <dsp:cNvSpPr/>
      </dsp:nvSpPr>
      <dsp:spPr>
        <a:xfrm>
          <a:off x="4112914" y="1625600"/>
          <a:ext cx="1956593" cy="2167466"/>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Synchronous since 9.1</a:t>
          </a:r>
          <a:endParaRPr lang="en-US" sz="2300" kern="1200" dirty="0"/>
        </a:p>
      </dsp:txBody>
      <dsp:txXfrm>
        <a:off x="4208427" y="1721113"/>
        <a:ext cx="1765567" cy="1976440"/>
      </dsp:txXfrm>
    </dsp:sp>
    <dsp:sp modelId="{B6CA44C8-975B-4C36-98C3-6BD0862E64C1}">
      <dsp:nvSpPr>
        <dsp:cNvPr id="0" name=""/>
        <dsp:cNvSpPr/>
      </dsp:nvSpPr>
      <dsp:spPr>
        <a:xfrm>
          <a:off x="6167338" y="1625600"/>
          <a:ext cx="1956593" cy="2167466"/>
        </a:xfrm>
        <a:prstGeom prst="round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Quorum commit since 10.0</a:t>
          </a:r>
          <a:endParaRPr lang="en-US" sz="2300" kern="1200" dirty="0"/>
        </a:p>
      </dsp:txBody>
      <dsp:txXfrm>
        <a:off x="6262851" y="1721113"/>
        <a:ext cx="1765567" cy="1976440"/>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73D104-959B-4EF4-8558-93C35E7E6C5B}" type="datetimeFigureOut">
              <a:rPr lang="en-US" smtClean="0"/>
              <a:t>9/5/2019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29DBA4-99A8-430C-811D-9E795E3A91B9}" type="slidenum">
              <a:rPr lang="en-US" smtClean="0"/>
              <a:t>‹#›</a:t>
            </a:fld>
            <a:endParaRPr lang="en-US"/>
          </a:p>
        </p:txBody>
      </p:sp>
    </p:spTree>
    <p:extLst>
      <p:ext uri="{BB962C8B-B14F-4D97-AF65-F5344CB8AC3E}">
        <p14:creationId xmlns:p14="http://schemas.microsoft.com/office/powerpoint/2010/main" val="534835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postgresql.org/docs/11/warm-standby.html#SYNCHRONOUS-REPLICATION"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postgresql.org/docs/11/runtime-config-connection.html#GUC-MAX-CONNECTIONS"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www.postgresql.org/docs/11/runtime-config-connection.html#GUC-SUPERUSER-RESERVED-CONNECTIONS"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postgresql.org/docs/10/runtime-config-replication.html#GUC-WAL-KEEP-SEGMENTS"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postgresql.org/docs/9.6/hot-standby.html#HOT-STANDBY-CONFLICT"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Servers that can modify data are called read/write, </a:t>
            </a:r>
            <a:r>
              <a:rPr lang="en-US" sz="1200" b="0" i="1" kern="1200" dirty="0" smtClean="0">
                <a:solidFill>
                  <a:schemeClr val="tx1"/>
                </a:solidFill>
                <a:effectLst/>
                <a:latin typeface="+mn-lt"/>
                <a:ea typeface="+mn-ea"/>
                <a:cs typeface="+mn-cs"/>
              </a:rPr>
              <a:t>master</a:t>
            </a:r>
            <a:r>
              <a:rPr lang="en-US" sz="1200" b="0" i="0" kern="1200" dirty="0" smtClean="0">
                <a:solidFill>
                  <a:schemeClr val="tx1"/>
                </a:solidFill>
                <a:effectLst/>
                <a:latin typeface="+mn-lt"/>
                <a:ea typeface="+mn-ea"/>
                <a:cs typeface="+mn-cs"/>
              </a:rPr>
              <a:t> or </a:t>
            </a:r>
            <a:r>
              <a:rPr lang="en-US" sz="1200" b="0" i="1" kern="1200" dirty="0" smtClean="0">
                <a:solidFill>
                  <a:schemeClr val="tx1"/>
                </a:solidFill>
                <a:effectLst/>
                <a:latin typeface="+mn-lt"/>
                <a:ea typeface="+mn-ea"/>
                <a:cs typeface="+mn-cs"/>
              </a:rPr>
              <a:t>primary</a:t>
            </a:r>
            <a:r>
              <a:rPr lang="en-US" sz="1200" b="0" i="0" kern="1200" dirty="0" smtClean="0">
                <a:solidFill>
                  <a:schemeClr val="tx1"/>
                </a:solidFill>
                <a:effectLst/>
                <a:latin typeface="+mn-lt"/>
                <a:ea typeface="+mn-ea"/>
                <a:cs typeface="+mn-cs"/>
              </a:rPr>
              <a:t> servers. Servers that track changes in the master are called </a:t>
            </a:r>
            <a:r>
              <a:rPr lang="en-US" sz="1200" b="0" i="1" kern="1200" dirty="0" smtClean="0">
                <a:solidFill>
                  <a:schemeClr val="tx1"/>
                </a:solidFill>
                <a:effectLst/>
                <a:latin typeface="+mn-lt"/>
                <a:ea typeface="+mn-ea"/>
                <a:cs typeface="+mn-cs"/>
              </a:rPr>
              <a:t>standby</a:t>
            </a:r>
            <a:r>
              <a:rPr lang="en-US" sz="1200" b="0" i="0" kern="1200" dirty="0" smtClean="0">
                <a:solidFill>
                  <a:schemeClr val="tx1"/>
                </a:solidFill>
                <a:effectLst/>
                <a:latin typeface="+mn-lt"/>
                <a:ea typeface="+mn-ea"/>
                <a:cs typeface="+mn-cs"/>
              </a:rPr>
              <a:t> or </a:t>
            </a:r>
            <a:r>
              <a:rPr lang="en-US" sz="1200" b="0" i="1" kern="1200" dirty="0" smtClean="0">
                <a:solidFill>
                  <a:schemeClr val="tx1"/>
                </a:solidFill>
                <a:effectLst/>
                <a:latin typeface="+mn-lt"/>
                <a:ea typeface="+mn-ea"/>
                <a:cs typeface="+mn-cs"/>
              </a:rPr>
              <a:t>slave</a:t>
            </a:r>
            <a:r>
              <a:rPr lang="en-US" sz="1200" b="0" i="0" kern="1200" dirty="0" smtClean="0">
                <a:solidFill>
                  <a:schemeClr val="tx1"/>
                </a:solidFill>
                <a:effectLst/>
                <a:latin typeface="+mn-lt"/>
                <a:ea typeface="+mn-ea"/>
                <a:cs typeface="+mn-cs"/>
              </a:rPr>
              <a:t> servers. A standby server that cannot be connected to until it is promoted to a master server is called a </a:t>
            </a:r>
            <a:r>
              <a:rPr lang="en-US" sz="1200" b="0" i="1" kern="1200" dirty="0" smtClean="0">
                <a:solidFill>
                  <a:schemeClr val="tx1"/>
                </a:solidFill>
                <a:effectLst/>
                <a:latin typeface="+mn-lt"/>
                <a:ea typeface="+mn-ea"/>
                <a:cs typeface="+mn-cs"/>
              </a:rPr>
              <a:t>warm standby</a:t>
            </a:r>
            <a:r>
              <a:rPr lang="en-US" sz="1200" b="0" i="0" kern="1200" dirty="0" smtClean="0">
                <a:solidFill>
                  <a:schemeClr val="tx1"/>
                </a:solidFill>
                <a:effectLst/>
                <a:latin typeface="+mn-lt"/>
                <a:ea typeface="+mn-ea"/>
                <a:cs typeface="+mn-cs"/>
              </a:rPr>
              <a:t> server, and one that can accept connections and serves read-only queries is called a </a:t>
            </a:r>
            <a:r>
              <a:rPr lang="en-US" sz="1200" b="0" i="1" kern="1200" dirty="0" smtClean="0">
                <a:solidFill>
                  <a:schemeClr val="tx1"/>
                </a:solidFill>
                <a:effectLst/>
                <a:latin typeface="+mn-lt"/>
                <a:ea typeface="+mn-ea"/>
                <a:cs typeface="+mn-cs"/>
              </a:rPr>
              <a:t>hot standby</a:t>
            </a:r>
            <a:r>
              <a:rPr lang="en-US" sz="1200" b="0" i="0" kern="1200" dirty="0" smtClean="0">
                <a:solidFill>
                  <a:schemeClr val="tx1"/>
                </a:solidFill>
                <a:effectLst/>
                <a:latin typeface="+mn-lt"/>
                <a:ea typeface="+mn-ea"/>
                <a:cs typeface="+mn-cs"/>
              </a:rPr>
              <a:t> server.</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This can be used to reduce the number of direct connections to the master and also to minimize inter-site bandwidth overheads.</a:t>
            </a:r>
            <a:endParaRPr lang="en-US" dirty="0"/>
          </a:p>
        </p:txBody>
      </p:sp>
      <p:sp>
        <p:nvSpPr>
          <p:cNvPr id="4" name="Slide Number Placeholder 3"/>
          <p:cNvSpPr>
            <a:spLocks noGrp="1"/>
          </p:cNvSpPr>
          <p:nvPr>
            <p:ph type="sldNum" sz="quarter" idx="10"/>
          </p:nvPr>
        </p:nvSpPr>
        <p:spPr/>
        <p:txBody>
          <a:bodyPr/>
          <a:lstStyle/>
          <a:p>
            <a:fld id="{4029DBA4-99A8-430C-811D-9E795E3A91B9}" type="slidenum">
              <a:rPr lang="en-US" smtClean="0"/>
              <a:t>4</a:t>
            </a:fld>
            <a:endParaRPr lang="en-US"/>
          </a:p>
        </p:txBody>
      </p:sp>
    </p:spTree>
    <p:extLst>
      <p:ext uri="{BB962C8B-B14F-4D97-AF65-F5344CB8AC3E}">
        <p14:creationId xmlns:p14="http://schemas.microsoft.com/office/powerpoint/2010/main" val="2412982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29DBA4-99A8-430C-811D-9E795E3A91B9}" type="slidenum">
              <a:rPr lang="en-US" smtClean="0"/>
              <a:t>16</a:t>
            </a:fld>
            <a:endParaRPr lang="en-US"/>
          </a:p>
        </p:txBody>
      </p:sp>
    </p:spTree>
    <p:extLst>
      <p:ext uri="{BB962C8B-B14F-4D97-AF65-F5344CB8AC3E}">
        <p14:creationId xmlns:p14="http://schemas.microsoft.com/office/powerpoint/2010/main" val="3388175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Streaming replication is asynchronous by default (see </a:t>
            </a:r>
            <a:r>
              <a:rPr lang="en-US" sz="1200" b="1" i="0" u="none" strike="noStrike" kern="1200" dirty="0" smtClean="0">
                <a:solidFill>
                  <a:schemeClr val="tx1"/>
                </a:solidFill>
                <a:effectLst/>
                <a:latin typeface="+mn-lt"/>
                <a:ea typeface="+mn-ea"/>
                <a:cs typeface="+mn-cs"/>
                <a:hlinkClick r:id="rId3" tooltip="26.2.8. Synchronous Replication"/>
              </a:rPr>
              <a:t>Section 26.2.8</a:t>
            </a:r>
            <a:r>
              <a:rPr lang="en-US" sz="1200" b="0" i="0" kern="1200" dirty="0" smtClean="0">
                <a:solidFill>
                  <a:schemeClr val="tx1"/>
                </a:solidFill>
                <a:effectLst/>
                <a:latin typeface="+mn-lt"/>
                <a:ea typeface="+mn-ea"/>
                <a:cs typeface="+mn-cs"/>
              </a:rPr>
              <a:t>), in which case there is a small delay between committing a transaction in the primary and the changes becoming visible in the standby. This delay is however much smaller than with file-based log shipping, typically under one second assuming the standby is powerful enough to keep up with the load. With streaming replication, </a:t>
            </a:r>
            <a:r>
              <a:rPr lang="en-US" dirty="0" err="1" smtClean="0"/>
              <a:t>archive_timeout</a:t>
            </a:r>
            <a:r>
              <a:rPr lang="en-US" sz="1200" b="0" i="0" kern="1200" dirty="0" smtClean="0">
                <a:solidFill>
                  <a:schemeClr val="tx1"/>
                </a:solidFill>
                <a:effectLst/>
                <a:latin typeface="+mn-lt"/>
                <a:ea typeface="+mn-ea"/>
                <a:cs typeface="+mn-cs"/>
              </a:rPr>
              <a:t> is not required to reduce the data loss window.</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amount of data loss is proportional to the replication delay at the time of failover.</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When requesting synchronous replication, each commit of a write transaction will wait until confirmation is received that the commit has been written to the transaction log on disk of both the primary and standby server. The only possibility that data can be lost is if both the primary and the standby suffer crashes at the same time. This can provide a much higher level of durability, though only if the </a:t>
            </a:r>
            <a:r>
              <a:rPr lang="en-US" sz="1200" b="0" i="0" kern="1200" dirty="0" err="1" smtClean="0">
                <a:solidFill>
                  <a:schemeClr val="tx1"/>
                </a:solidFill>
                <a:effectLst/>
                <a:latin typeface="+mn-lt"/>
                <a:ea typeface="+mn-ea"/>
                <a:cs typeface="+mn-cs"/>
              </a:rPr>
              <a:t>sysadmin</a:t>
            </a:r>
            <a:r>
              <a:rPr lang="en-US" sz="1200" b="0" i="0" kern="1200" dirty="0" smtClean="0">
                <a:solidFill>
                  <a:schemeClr val="tx1"/>
                </a:solidFill>
                <a:effectLst/>
                <a:latin typeface="+mn-lt"/>
                <a:ea typeface="+mn-ea"/>
                <a:cs typeface="+mn-cs"/>
              </a:rPr>
              <a:t> is cautious about the placement and management of the two servers. Waiting for confirmation increases the user's confidence that the changes will not be lost in the event of server crashes but it also necessarily increases the response time for the requesting transaction. The minimum wait time is the roundtrip time between primary to standby.</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Read only transactions and transaction rollbacks need not wait for replies from standby servers. </a:t>
            </a:r>
            <a:r>
              <a:rPr lang="en-US" sz="1200" b="0" i="0" kern="1200" dirty="0" err="1" smtClean="0">
                <a:solidFill>
                  <a:schemeClr val="tx1"/>
                </a:solidFill>
                <a:effectLst/>
                <a:latin typeface="+mn-lt"/>
                <a:ea typeface="+mn-ea"/>
                <a:cs typeface="+mn-cs"/>
              </a:rPr>
              <a:t>Subtransaction</a:t>
            </a:r>
            <a:r>
              <a:rPr lang="en-US" sz="1200" b="0" i="0" kern="1200" dirty="0" smtClean="0">
                <a:solidFill>
                  <a:schemeClr val="tx1"/>
                </a:solidFill>
                <a:effectLst/>
                <a:latin typeface="+mn-lt"/>
                <a:ea typeface="+mn-ea"/>
                <a:cs typeface="+mn-cs"/>
              </a:rPr>
              <a:t> commits do not wait for responses from standby servers, only top-level commits. Long running actions such as data loading or index building do not wait until the very final commit message. All two-phase commit actions require commit waits, including both prepare and commit.</a:t>
            </a:r>
            <a:endParaRPr lang="en-US" dirty="0"/>
          </a:p>
        </p:txBody>
      </p:sp>
      <p:sp>
        <p:nvSpPr>
          <p:cNvPr id="4" name="Slide Number Placeholder 3"/>
          <p:cNvSpPr>
            <a:spLocks noGrp="1"/>
          </p:cNvSpPr>
          <p:nvPr>
            <p:ph type="sldNum" sz="quarter" idx="10"/>
          </p:nvPr>
        </p:nvSpPr>
        <p:spPr/>
        <p:txBody>
          <a:bodyPr/>
          <a:lstStyle/>
          <a:p>
            <a:fld id="{4029DBA4-99A8-430C-811D-9E795E3A91B9}" type="slidenum">
              <a:rPr lang="en-US" smtClean="0"/>
              <a:t>17</a:t>
            </a:fld>
            <a:endParaRPr lang="en-US"/>
          </a:p>
        </p:txBody>
      </p:sp>
    </p:spTree>
    <p:extLst>
      <p:ext uri="{BB962C8B-B14F-4D97-AF65-F5344CB8AC3E}">
        <p14:creationId xmlns:p14="http://schemas.microsoft.com/office/powerpoint/2010/main" val="2637652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29DBA4-99A8-430C-811D-9E795E3A91B9}" type="slidenum">
              <a:rPr lang="en-US" smtClean="0"/>
              <a:t>18</a:t>
            </a:fld>
            <a:endParaRPr lang="en-US"/>
          </a:p>
        </p:txBody>
      </p:sp>
    </p:spTree>
    <p:extLst>
      <p:ext uri="{BB962C8B-B14F-4D97-AF65-F5344CB8AC3E}">
        <p14:creationId xmlns:p14="http://schemas.microsoft.com/office/powerpoint/2010/main" val="2400915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Traditionally, only one server could act as a synchronous standby. This has changed. In PostgreSQL 10.0, the community has introduced quorum COMMITs. The idea is actually quite simple. Suppose you want five out of seven servers to confirm a transaction before the master returns a </a:t>
            </a:r>
            <a:r>
              <a:rPr lang="en-US" dirty="0" smtClean="0"/>
              <a:t>COMMIT</a:t>
            </a:r>
            <a:r>
              <a:rPr lang="en-US" sz="1200" b="0" i="0" kern="1200" dirty="0" smtClean="0">
                <a:solidFill>
                  <a:schemeClr val="tx1"/>
                </a:solidFill>
                <a:effectLst/>
                <a:latin typeface="+mn-lt"/>
                <a:ea typeface="+mn-ea"/>
                <a:cs typeface="+mn-cs"/>
              </a:rPr>
              <a:t>. This is exactly what a quorum COMMIT does. It gives the developers and administrators a chance to define what COMMIT does in a more fine-grained way.</a:t>
            </a:r>
            <a:endParaRPr lang="en-US" dirty="0"/>
          </a:p>
        </p:txBody>
      </p:sp>
      <p:sp>
        <p:nvSpPr>
          <p:cNvPr id="4" name="Slide Number Placeholder 3"/>
          <p:cNvSpPr>
            <a:spLocks noGrp="1"/>
          </p:cNvSpPr>
          <p:nvPr>
            <p:ph type="sldNum" sz="quarter" idx="10"/>
          </p:nvPr>
        </p:nvSpPr>
        <p:spPr/>
        <p:txBody>
          <a:bodyPr/>
          <a:lstStyle/>
          <a:p>
            <a:fld id="{4029DBA4-99A8-430C-811D-9E795E3A91B9}" type="slidenum">
              <a:rPr lang="en-US" smtClean="0"/>
              <a:t>19</a:t>
            </a:fld>
            <a:endParaRPr lang="en-US"/>
          </a:p>
        </p:txBody>
      </p:sp>
    </p:spTree>
    <p:extLst>
      <p:ext uri="{BB962C8B-B14F-4D97-AF65-F5344CB8AC3E}">
        <p14:creationId xmlns:p14="http://schemas.microsoft.com/office/powerpoint/2010/main" val="2108289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smtClean="0"/>
              <a:t>Create replication user in Master</a:t>
            </a:r>
          </a:p>
          <a:p>
            <a:pPr marL="228600" indent="-228600">
              <a:buAutoNum type="arabicPeriod"/>
            </a:pPr>
            <a:r>
              <a:rPr lang="en-US" b="1" dirty="0" smtClean="0"/>
              <a:t>Configuration for Master</a:t>
            </a:r>
          </a:p>
          <a:p>
            <a:pPr marL="228600" indent="-228600">
              <a:buAutoNum type="arabicPeriod"/>
            </a:pPr>
            <a:r>
              <a:rPr lang="en-US" dirty="0" smtClean="0"/>
              <a:t>configuration for authentication</a:t>
            </a:r>
          </a:p>
          <a:p>
            <a:pPr marL="228600" indent="-228600">
              <a:buAutoNum type="arabicPeriod"/>
            </a:pPr>
            <a:r>
              <a:rPr lang="en-US" b="1" dirty="0" smtClean="0"/>
              <a:t>Configuration for Slave</a:t>
            </a:r>
          </a:p>
          <a:p>
            <a:pPr marL="228600" indent="-228600">
              <a:buAutoNum type="arabicPeriod"/>
            </a:pPr>
            <a:r>
              <a:rPr lang="en-US" dirty="0" err="1" smtClean="0"/>
              <a:t>Syncronize</a:t>
            </a:r>
            <a:r>
              <a:rPr lang="en-US" dirty="0" smtClean="0"/>
              <a:t> Data from Master Server to Slave </a:t>
            </a:r>
          </a:p>
          <a:p>
            <a:pPr marL="228600" indent="-228600">
              <a:buAutoNum type="arabicPeriod"/>
            </a:pPr>
            <a:r>
              <a:rPr lang="en-US" b="1" dirty="0" smtClean="0"/>
              <a:t>Create</a:t>
            </a:r>
            <a:r>
              <a:rPr lang="en-US" b="1" baseline="0" dirty="0" smtClean="0"/>
              <a:t> </a:t>
            </a:r>
            <a:r>
              <a:rPr lang="en-US" b="1" baseline="0" dirty="0" err="1" smtClean="0"/>
              <a:t>recovery.conf</a:t>
            </a:r>
            <a:r>
              <a:rPr lang="en-US" b="1" baseline="0" dirty="0" smtClean="0"/>
              <a:t> file</a:t>
            </a:r>
            <a:endParaRPr lang="en-US" b="1" dirty="0" smtClean="0"/>
          </a:p>
          <a:p>
            <a:pPr marL="228600" indent="-228600">
              <a:buAutoNum type="arabicPeriod"/>
            </a:pPr>
            <a:endParaRPr lang="en-US" b="1" dirty="0" smtClean="0"/>
          </a:p>
          <a:p>
            <a:pPr marL="228600" indent="-228600">
              <a:buAutoNum type="arabicPeriod"/>
            </a:pPr>
            <a:endParaRPr lang="en-US" dirty="0" smtClean="0"/>
          </a:p>
          <a:p>
            <a:pPr marL="228600" indent="-228600">
              <a:buAutoNum type="arabicPeriod"/>
            </a:pPr>
            <a:endParaRPr lang="en-US" b="1" dirty="0" smtClean="0"/>
          </a:p>
          <a:p>
            <a:pPr marL="228600" indent="-228600">
              <a:buAutoNum type="arabicPeriod"/>
            </a:pPr>
            <a:endParaRPr lang="en-US" baseline="0" dirty="0" smtClean="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4029DBA4-99A8-430C-811D-9E795E3A91B9}" type="slidenum">
              <a:rPr lang="en-US" smtClean="0"/>
              <a:t>20</a:t>
            </a:fld>
            <a:endParaRPr lang="en-US"/>
          </a:p>
        </p:txBody>
      </p:sp>
    </p:spTree>
    <p:extLst>
      <p:ext uri="{BB962C8B-B14F-4D97-AF65-F5344CB8AC3E}">
        <p14:creationId xmlns:p14="http://schemas.microsoft.com/office/powerpoint/2010/main" val="17843072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-minimal : only information needed to recover from a crash or an immediate shutdown</a:t>
            </a:r>
            <a:r>
              <a:rPr lang="en-US" dirty="0" smtClean="0"/>
              <a:t/>
            </a:r>
            <a:br>
              <a:rPr lang="en-US" dirty="0" smtClean="0"/>
            </a:br>
            <a:r>
              <a:rPr lang="en-US" sz="1200" b="0" i="0" kern="1200" dirty="0" smtClean="0">
                <a:solidFill>
                  <a:schemeClr val="tx1"/>
                </a:solidFill>
                <a:effectLst/>
                <a:latin typeface="+mn-lt"/>
                <a:ea typeface="+mn-ea"/>
                <a:cs typeface="+mn-cs"/>
              </a:rPr>
              <a:t>-replica : enough data to support WAL archiving and replication</a:t>
            </a:r>
            <a:r>
              <a:rPr lang="en-US" dirty="0" smtClean="0"/>
              <a:t/>
            </a:r>
            <a:br>
              <a:rPr lang="en-US" dirty="0" smtClean="0"/>
            </a:br>
            <a:r>
              <a:rPr lang="en-US" sz="1200" b="0" i="0" kern="1200" dirty="0" smtClean="0">
                <a:solidFill>
                  <a:schemeClr val="tx1"/>
                </a:solidFill>
                <a:effectLst/>
                <a:latin typeface="+mn-lt"/>
                <a:ea typeface="+mn-ea"/>
                <a:cs typeface="+mn-cs"/>
              </a:rPr>
              <a:t>-logical : enough information to support </a:t>
            </a:r>
            <a:r>
              <a:rPr lang="en-US" sz="1200" b="1" i="0" kern="1200" dirty="0" smtClean="0">
                <a:solidFill>
                  <a:schemeClr val="tx1"/>
                </a:solidFill>
                <a:effectLst/>
                <a:latin typeface="+mn-lt"/>
                <a:ea typeface="+mn-ea"/>
                <a:cs typeface="+mn-cs"/>
              </a:rPr>
              <a:t>logical decoding</a:t>
            </a:r>
            <a:r>
              <a:rPr lang="en-US" sz="1200" b="0" i="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4029DBA4-99A8-430C-811D-9E795E3A91B9}" type="slidenum">
              <a:rPr lang="en-US" smtClean="0"/>
              <a:t>21</a:t>
            </a:fld>
            <a:endParaRPr lang="en-US"/>
          </a:p>
        </p:txBody>
      </p:sp>
    </p:spTree>
    <p:extLst>
      <p:ext uri="{BB962C8B-B14F-4D97-AF65-F5344CB8AC3E}">
        <p14:creationId xmlns:p14="http://schemas.microsoft.com/office/powerpoint/2010/main" val="33087509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Specifies the maximum number of concurrent connections from standby servers or streaming base backup clients (i.e., the maximum number of simultaneously running WAL sender processes). The default is 10. The value 0 means replication is disabled. WAL sender processes count towards the total number of connections, so this parameter's value must be less than </a:t>
            </a:r>
            <a:r>
              <a:rPr lang="en-US" sz="1200" b="1" i="0" u="none" strike="noStrike" kern="1200" dirty="0" err="1" smtClean="0">
                <a:solidFill>
                  <a:schemeClr val="tx1"/>
                </a:solidFill>
                <a:effectLst/>
                <a:latin typeface="+mn-lt"/>
                <a:ea typeface="+mn-ea"/>
                <a:cs typeface="+mn-cs"/>
                <a:hlinkClick r:id="rId3"/>
              </a:rPr>
              <a:t>max_connections</a:t>
            </a:r>
            <a:r>
              <a:rPr lang="en-US" sz="1200" b="0" i="0" kern="1200" dirty="0" smtClean="0">
                <a:solidFill>
                  <a:schemeClr val="tx1"/>
                </a:solidFill>
                <a:effectLst/>
                <a:latin typeface="+mn-lt"/>
                <a:ea typeface="+mn-ea"/>
                <a:cs typeface="+mn-cs"/>
              </a:rPr>
              <a:t> minus </a:t>
            </a:r>
            <a:r>
              <a:rPr lang="en-US" sz="1200" b="1" i="0" u="none" strike="noStrike" kern="1200" dirty="0" err="1" smtClean="0">
                <a:solidFill>
                  <a:schemeClr val="tx1"/>
                </a:solidFill>
                <a:effectLst/>
                <a:latin typeface="+mn-lt"/>
                <a:ea typeface="+mn-ea"/>
                <a:cs typeface="+mn-cs"/>
                <a:hlinkClick r:id="rId4"/>
              </a:rPr>
              <a:t>superuser_reserved_connections</a:t>
            </a:r>
            <a:r>
              <a:rPr lang="en-US" sz="1200" b="0" i="0" kern="1200" dirty="0" smtClean="0">
                <a:solidFill>
                  <a:schemeClr val="tx1"/>
                </a:solidFill>
                <a:effectLst/>
                <a:latin typeface="+mn-lt"/>
                <a:ea typeface="+mn-ea"/>
                <a:cs typeface="+mn-cs"/>
              </a:rPr>
              <a:t>. Abrupt streaming client disconnection might leave an orphaned connection slot behind until a timeout is reached, so this parameter should be set slightly higher than the maximum number of expected clients so disconnected clients can immediately reconnect. This parameter can only be set at server start. Also, </a:t>
            </a:r>
            <a:r>
              <a:rPr lang="en-US" dirty="0" err="1" smtClean="0"/>
              <a:t>wal_level</a:t>
            </a:r>
            <a:r>
              <a:rPr lang="en-US" sz="1200" b="0" i="0" kern="1200" dirty="0" smtClean="0">
                <a:solidFill>
                  <a:schemeClr val="tx1"/>
                </a:solidFill>
                <a:effectLst/>
                <a:latin typeface="+mn-lt"/>
                <a:ea typeface="+mn-ea"/>
                <a:cs typeface="+mn-cs"/>
              </a:rPr>
              <a:t> must be set to </a:t>
            </a:r>
            <a:r>
              <a:rPr lang="en-US" dirty="0" smtClean="0"/>
              <a:t>replica</a:t>
            </a:r>
            <a:r>
              <a:rPr lang="en-US" sz="1200" b="0" i="0" kern="1200" dirty="0" smtClean="0">
                <a:solidFill>
                  <a:schemeClr val="tx1"/>
                </a:solidFill>
                <a:effectLst/>
                <a:latin typeface="+mn-lt"/>
                <a:ea typeface="+mn-ea"/>
                <a:cs typeface="+mn-cs"/>
              </a:rPr>
              <a:t> or higher to allow connections from standby servers.</a:t>
            </a:r>
            <a:endParaRPr lang="en-US" dirty="0"/>
          </a:p>
        </p:txBody>
      </p:sp>
      <p:sp>
        <p:nvSpPr>
          <p:cNvPr id="4" name="Slide Number Placeholder 3"/>
          <p:cNvSpPr>
            <a:spLocks noGrp="1"/>
          </p:cNvSpPr>
          <p:nvPr>
            <p:ph type="sldNum" sz="quarter" idx="10"/>
          </p:nvPr>
        </p:nvSpPr>
        <p:spPr/>
        <p:txBody>
          <a:bodyPr/>
          <a:lstStyle/>
          <a:p>
            <a:fld id="{4029DBA4-99A8-430C-811D-9E795E3A91B9}" type="slidenum">
              <a:rPr lang="en-US" smtClean="0"/>
              <a:t>22</a:t>
            </a:fld>
            <a:endParaRPr lang="en-US"/>
          </a:p>
        </p:txBody>
      </p:sp>
    </p:spTree>
    <p:extLst>
      <p:ext uri="{BB962C8B-B14F-4D97-AF65-F5344CB8AC3E}">
        <p14:creationId xmlns:p14="http://schemas.microsoft.com/office/powerpoint/2010/main" val="22848278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Specifies the minimum number of past log file segments kept in the </a:t>
            </a:r>
            <a:r>
              <a:rPr lang="en-US" dirty="0" err="1" smtClean="0"/>
              <a:t>pg_xlog</a:t>
            </a:r>
            <a:r>
              <a:rPr lang="en-US" sz="1200" b="0" i="0" kern="1200" dirty="0" smtClean="0">
                <a:solidFill>
                  <a:schemeClr val="tx1"/>
                </a:solidFill>
                <a:effectLst/>
                <a:latin typeface="+mn-lt"/>
                <a:ea typeface="+mn-ea"/>
                <a:cs typeface="+mn-cs"/>
              </a:rPr>
              <a:t> directory, in case a standby server needs to fetch them for streaming replication. </a:t>
            </a:r>
            <a:endParaRPr lang="en-US" dirty="0"/>
          </a:p>
        </p:txBody>
      </p:sp>
      <p:sp>
        <p:nvSpPr>
          <p:cNvPr id="4" name="Slide Number Placeholder 3"/>
          <p:cNvSpPr>
            <a:spLocks noGrp="1"/>
          </p:cNvSpPr>
          <p:nvPr>
            <p:ph type="sldNum" sz="quarter" idx="10"/>
          </p:nvPr>
        </p:nvSpPr>
        <p:spPr/>
        <p:txBody>
          <a:bodyPr/>
          <a:lstStyle/>
          <a:p>
            <a:fld id="{4029DBA4-99A8-430C-811D-9E795E3A91B9}" type="slidenum">
              <a:rPr lang="en-US" smtClean="0"/>
              <a:t>23</a:t>
            </a:fld>
            <a:endParaRPr lang="en-US"/>
          </a:p>
        </p:txBody>
      </p:sp>
    </p:spTree>
    <p:extLst>
      <p:ext uri="{BB962C8B-B14F-4D97-AF65-F5344CB8AC3E}">
        <p14:creationId xmlns:p14="http://schemas.microsoft.com/office/powerpoint/2010/main" val="1468384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Specifies the minimum number of past log file segments kept in the </a:t>
            </a:r>
            <a:r>
              <a:rPr lang="en-US" dirty="0" err="1" smtClean="0"/>
              <a:t>pg_wal</a:t>
            </a:r>
            <a:r>
              <a:rPr lang="en-US" sz="1200" b="0" i="0" kern="1200" dirty="0" smtClean="0">
                <a:solidFill>
                  <a:schemeClr val="tx1"/>
                </a:solidFill>
                <a:effectLst/>
                <a:latin typeface="+mn-lt"/>
                <a:ea typeface="+mn-ea"/>
                <a:cs typeface="+mn-cs"/>
              </a:rPr>
              <a:t> directory, in case a standby server needs to fetch them for streaming replication. Each segment is normally 16 megabytes. If a standby server connected to the sending server falls behind by more than </a:t>
            </a:r>
            <a:r>
              <a:rPr lang="en-US" dirty="0" err="1" smtClean="0"/>
              <a:t>wal_keep_segments</a:t>
            </a:r>
            <a:r>
              <a:rPr lang="en-US" sz="1200" b="0" i="0" kern="1200" dirty="0" smtClean="0">
                <a:solidFill>
                  <a:schemeClr val="tx1"/>
                </a:solidFill>
                <a:effectLst/>
                <a:latin typeface="+mn-lt"/>
                <a:ea typeface="+mn-ea"/>
                <a:cs typeface="+mn-cs"/>
              </a:rPr>
              <a:t> segments, the sending server might remove a WAL segment still needed by the standby, in which case the replication connection will be terminated. Downstream connections will also eventually fail as a result. (However, the standby server can recover by fetching the segment from archive, if WAL archiving is in use.)</a:t>
            </a:r>
            <a:endParaRPr lang="en-US" dirty="0"/>
          </a:p>
        </p:txBody>
      </p:sp>
      <p:sp>
        <p:nvSpPr>
          <p:cNvPr id="4" name="Slide Number Placeholder 3"/>
          <p:cNvSpPr>
            <a:spLocks noGrp="1"/>
          </p:cNvSpPr>
          <p:nvPr>
            <p:ph type="sldNum" sz="quarter" idx="10"/>
          </p:nvPr>
        </p:nvSpPr>
        <p:spPr/>
        <p:txBody>
          <a:bodyPr/>
          <a:lstStyle/>
          <a:p>
            <a:fld id="{4029DBA4-99A8-430C-811D-9E795E3A91B9}" type="slidenum">
              <a:rPr lang="en-US" smtClean="0"/>
              <a:t>24</a:t>
            </a:fld>
            <a:endParaRPr lang="en-US"/>
          </a:p>
        </p:txBody>
      </p:sp>
    </p:spTree>
    <p:extLst>
      <p:ext uri="{BB962C8B-B14F-4D97-AF65-F5344CB8AC3E}">
        <p14:creationId xmlns:p14="http://schemas.microsoft.com/office/powerpoint/2010/main" val="39955588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write-ahead log files are collected at the end of the backup. Therefore, it is necessary for the </a:t>
            </a:r>
            <a:r>
              <a:rPr lang="en-US" sz="1200" b="1" i="0" u="none" strike="noStrike" kern="1200" dirty="0" err="1" smtClean="0">
                <a:solidFill>
                  <a:schemeClr val="tx1"/>
                </a:solidFill>
                <a:effectLst/>
                <a:latin typeface="+mn-lt"/>
                <a:ea typeface="+mn-ea"/>
                <a:cs typeface="+mn-cs"/>
                <a:hlinkClick r:id="rId3"/>
              </a:rPr>
              <a:t>wal_keep_segments</a:t>
            </a:r>
            <a:r>
              <a:rPr lang="en-US" sz="1200" b="0" i="0" kern="1200" dirty="0" smtClean="0">
                <a:solidFill>
                  <a:schemeClr val="tx1"/>
                </a:solidFill>
                <a:effectLst/>
                <a:latin typeface="+mn-lt"/>
                <a:ea typeface="+mn-ea"/>
                <a:cs typeface="+mn-cs"/>
              </a:rPr>
              <a:t> parameter to be set high enough that the log is not removed before the end of the backup. If the log has been rotated when it's time to transfer it, the backup will fail and be unusable.</a:t>
            </a:r>
            <a:endParaRPr lang="en-US" dirty="0"/>
          </a:p>
        </p:txBody>
      </p:sp>
      <p:sp>
        <p:nvSpPr>
          <p:cNvPr id="4" name="Slide Number Placeholder 3"/>
          <p:cNvSpPr>
            <a:spLocks noGrp="1"/>
          </p:cNvSpPr>
          <p:nvPr>
            <p:ph type="sldNum" sz="quarter" idx="10"/>
          </p:nvPr>
        </p:nvSpPr>
        <p:spPr/>
        <p:txBody>
          <a:bodyPr/>
          <a:lstStyle/>
          <a:p>
            <a:fld id="{4029DBA4-99A8-430C-811D-9E795E3A91B9}" type="slidenum">
              <a:rPr lang="en-US" smtClean="0"/>
              <a:t>29</a:t>
            </a:fld>
            <a:endParaRPr lang="en-US"/>
          </a:p>
        </p:txBody>
      </p:sp>
    </p:spTree>
    <p:extLst>
      <p:ext uri="{BB962C8B-B14F-4D97-AF65-F5344CB8AC3E}">
        <p14:creationId xmlns:p14="http://schemas.microsoft.com/office/powerpoint/2010/main" val="372953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29DBA4-99A8-430C-811D-9E795E3A91B9}" type="slidenum">
              <a:rPr lang="en-US" smtClean="0"/>
              <a:t>5</a:t>
            </a:fld>
            <a:endParaRPr lang="en-US"/>
          </a:p>
        </p:txBody>
      </p:sp>
    </p:spTree>
    <p:extLst>
      <p:ext uri="{BB962C8B-B14F-4D97-AF65-F5344CB8AC3E}">
        <p14:creationId xmlns:p14="http://schemas.microsoft.com/office/powerpoint/2010/main" val="1472892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which tells PostgreSQL how to retrieve archived WAL file segments</a:t>
            </a:r>
            <a:endParaRPr lang="en-US" dirty="0"/>
          </a:p>
        </p:txBody>
      </p:sp>
      <p:sp>
        <p:nvSpPr>
          <p:cNvPr id="4" name="Slide Number Placeholder 3"/>
          <p:cNvSpPr>
            <a:spLocks noGrp="1"/>
          </p:cNvSpPr>
          <p:nvPr>
            <p:ph type="sldNum" sz="quarter" idx="10"/>
          </p:nvPr>
        </p:nvSpPr>
        <p:spPr/>
        <p:txBody>
          <a:bodyPr/>
          <a:lstStyle/>
          <a:p>
            <a:fld id="{4029DBA4-99A8-430C-811D-9E795E3A91B9}" type="slidenum">
              <a:rPr lang="en-US" smtClean="0"/>
              <a:t>30</a:t>
            </a:fld>
            <a:endParaRPr lang="en-US"/>
          </a:p>
        </p:txBody>
      </p:sp>
    </p:spTree>
    <p:extLst>
      <p:ext uri="{BB962C8B-B14F-4D97-AF65-F5344CB8AC3E}">
        <p14:creationId xmlns:p14="http://schemas.microsoft.com/office/powerpoint/2010/main" val="14764139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cascading replication feature allows a standby server to accept replication connections and stream WAL records to other standbys, acting as a relay. This can be used to reduce the number of direct connections to the master and also to minimize inter-site bandwidth overheads.</a:t>
            </a:r>
          </a:p>
          <a:p>
            <a:r>
              <a:rPr lang="en-US" sz="1200" b="0" i="0" kern="1200" dirty="0" smtClean="0">
                <a:solidFill>
                  <a:schemeClr val="tx1"/>
                </a:solidFill>
                <a:effectLst/>
                <a:latin typeface="+mn-lt"/>
                <a:ea typeface="+mn-ea"/>
                <a:cs typeface="+mn-cs"/>
              </a:rPr>
              <a:t>A standby acting as both a receiver and a sender is known as a cascading standby. Standbys that are more directly connected to the master are known as upstream servers, while those standby servers further away are downstream servers. Cascading replication does not place limits on the number or arrangement of downstream servers, though each standby connects to only one upstream server which eventually links to a single master/primary server.</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029DBA4-99A8-430C-811D-9E795E3A91B9}" type="slidenum">
              <a:rPr lang="en-US" smtClean="0"/>
              <a:t>32</a:t>
            </a:fld>
            <a:endParaRPr lang="en-US"/>
          </a:p>
        </p:txBody>
      </p:sp>
    </p:spTree>
    <p:extLst>
      <p:ext uri="{BB962C8B-B14F-4D97-AF65-F5344CB8AC3E}">
        <p14:creationId xmlns:p14="http://schemas.microsoft.com/office/powerpoint/2010/main" val="18597650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When Hot Standby is active, this parameter determines how long the standby server should wait before canceling standby queries that conflict with about-to-be-applied WAL entries, as described in </a:t>
            </a:r>
            <a:r>
              <a:rPr lang="en-US" sz="1200" b="1" i="0" u="none" strike="noStrike" kern="1200" dirty="0" smtClean="0">
                <a:solidFill>
                  <a:schemeClr val="tx1"/>
                </a:solidFill>
                <a:effectLst/>
                <a:latin typeface="+mn-lt"/>
                <a:ea typeface="+mn-ea"/>
                <a:cs typeface="+mn-cs"/>
                <a:hlinkClick r:id="rId3"/>
              </a:rPr>
              <a:t>Section 26.5.2</a:t>
            </a:r>
            <a:r>
              <a:rPr lang="en-US" sz="1200" b="0" i="0" kern="1200" dirty="0" smtClean="0">
                <a:solidFill>
                  <a:schemeClr val="tx1"/>
                </a:solidFill>
                <a:effectLst/>
                <a:latin typeface="+mn-lt"/>
                <a:ea typeface="+mn-ea"/>
                <a:cs typeface="+mn-cs"/>
              </a:rPr>
              <a:t>. </a:t>
            </a:r>
            <a:r>
              <a:rPr lang="en-US" dirty="0" err="1" smtClean="0"/>
              <a:t>max_standby_archive_delay</a:t>
            </a:r>
            <a:r>
              <a:rPr lang="en-US" sz="1200" b="0" i="0" kern="1200" dirty="0" smtClean="0">
                <a:solidFill>
                  <a:schemeClr val="tx1"/>
                </a:solidFill>
                <a:effectLst/>
                <a:latin typeface="+mn-lt"/>
                <a:ea typeface="+mn-ea"/>
                <a:cs typeface="+mn-cs"/>
              </a:rPr>
              <a:t> applies when WAL data is being read from WAL archive (and is therefore not current). The default is 30 seconds. Units are milliseconds if not specified. A value of -1 allows the standby to wait forever for conflicting queries to complete. This parameter can only be set in the </a:t>
            </a:r>
            <a:r>
              <a:rPr lang="en-US" dirty="0" err="1" smtClean="0"/>
              <a:t>postgresql.conf</a:t>
            </a:r>
            <a:r>
              <a:rPr lang="en-US" sz="1200" b="0" i="0" kern="1200" dirty="0" smtClean="0">
                <a:solidFill>
                  <a:schemeClr val="tx1"/>
                </a:solidFill>
                <a:effectLst/>
                <a:latin typeface="+mn-lt"/>
                <a:ea typeface="+mn-ea"/>
                <a:cs typeface="+mn-cs"/>
              </a:rPr>
              <a:t> file or on the server command line.</a:t>
            </a:r>
            <a:endParaRPr lang="en-US" dirty="0"/>
          </a:p>
        </p:txBody>
      </p:sp>
      <p:sp>
        <p:nvSpPr>
          <p:cNvPr id="4" name="Slide Number Placeholder 3"/>
          <p:cNvSpPr>
            <a:spLocks noGrp="1"/>
          </p:cNvSpPr>
          <p:nvPr>
            <p:ph type="sldNum" sz="quarter" idx="10"/>
          </p:nvPr>
        </p:nvSpPr>
        <p:spPr/>
        <p:txBody>
          <a:bodyPr/>
          <a:lstStyle/>
          <a:p>
            <a:fld id="{4029DBA4-99A8-430C-811D-9E795E3A91B9}" type="slidenum">
              <a:rPr lang="en-US" smtClean="0"/>
              <a:t>33</a:t>
            </a:fld>
            <a:endParaRPr lang="en-US"/>
          </a:p>
        </p:txBody>
      </p:sp>
    </p:spTree>
    <p:extLst>
      <p:ext uri="{BB962C8B-B14F-4D97-AF65-F5344CB8AC3E}">
        <p14:creationId xmlns:p14="http://schemas.microsoft.com/office/powerpoint/2010/main" val="3130065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a:t>
            </a:r>
            <a:r>
              <a:rPr lang="en-US" baseline="0" dirty="0" smtClean="0"/>
              <a:t> we need to Logical replication?</a:t>
            </a:r>
          </a:p>
          <a:p>
            <a:endParaRPr lang="en-US" baseline="0" dirty="0" smtClean="0"/>
          </a:p>
          <a:p>
            <a:r>
              <a:rPr lang="en-US" baseline="0" dirty="0" smtClean="0"/>
              <a:t>As we are moving out from physical replication, we are getting into Logical Replication</a:t>
            </a:r>
            <a:endParaRPr lang="en-US" dirty="0"/>
          </a:p>
        </p:txBody>
      </p:sp>
      <p:sp>
        <p:nvSpPr>
          <p:cNvPr id="4" name="Slide Number Placeholder 3"/>
          <p:cNvSpPr>
            <a:spLocks noGrp="1"/>
          </p:cNvSpPr>
          <p:nvPr>
            <p:ph type="sldNum" sz="quarter" idx="10"/>
          </p:nvPr>
        </p:nvSpPr>
        <p:spPr/>
        <p:txBody>
          <a:bodyPr/>
          <a:lstStyle/>
          <a:p>
            <a:fld id="{4029DBA4-99A8-430C-811D-9E795E3A91B9}" type="slidenum">
              <a:rPr lang="en-US" smtClean="0"/>
              <a:t>35</a:t>
            </a:fld>
            <a:endParaRPr lang="en-US"/>
          </a:p>
        </p:txBody>
      </p:sp>
    </p:spTree>
    <p:extLst>
      <p:ext uri="{BB962C8B-B14F-4D97-AF65-F5344CB8AC3E}">
        <p14:creationId xmlns:p14="http://schemas.microsoft.com/office/powerpoint/2010/main" val="24640284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29DBA4-99A8-430C-811D-9E795E3A91B9}" type="slidenum">
              <a:rPr lang="en-US" smtClean="0"/>
              <a:t>36</a:t>
            </a:fld>
            <a:endParaRPr lang="en-US"/>
          </a:p>
        </p:txBody>
      </p:sp>
    </p:spTree>
    <p:extLst>
      <p:ext uri="{BB962C8B-B14F-4D97-AF65-F5344CB8AC3E}">
        <p14:creationId xmlns:p14="http://schemas.microsoft.com/office/powerpoint/2010/main" val="20988233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29DBA4-99A8-430C-811D-9E795E3A91B9}" type="slidenum">
              <a:rPr lang="en-US" smtClean="0"/>
              <a:t>37</a:t>
            </a:fld>
            <a:endParaRPr lang="en-US"/>
          </a:p>
        </p:txBody>
      </p:sp>
    </p:spTree>
    <p:extLst>
      <p:ext uri="{BB962C8B-B14F-4D97-AF65-F5344CB8AC3E}">
        <p14:creationId xmlns:p14="http://schemas.microsoft.com/office/powerpoint/2010/main" val="36957290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29DBA4-99A8-430C-811D-9E795E3A91B9}" type="slidenum">
              <a:rPr lang="en-US" smtClean="0"/>
              <a:t>38</a:t>
            </a:fld>
            <a:endParaRPr lang="en-US"/>
          </a:p>
        </p:txBody>
      </p:sp>
    </p:spTree>
    <p:extLst>
      <p:ext uri="{BB962C8B-B14F-4D97-AF65-F5344CB8AC3E}">
        <p14:creationId xmlns:p14="http://schemas.microsoft.com/office/powerpoint/2010/main" val="2491255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29DBA4-99A8-430C-811D-9E795E3A91B9}" type="slidenum">
              <a:rPr lang="en-US" smtClean="0"/>
              <a:t>39</a:t>
            </a:fld>
            <a:endParaRPr lang="en-US"/>
          </a:p>
        </p:txBody>
      </p:sp>
    </p:spTree>
    <p:extLst>
      <p:ext uri="{BB962C8B-B14F-4D97-AF65-F5344CB8AC3E}">
        <p14:creationId xmlns:p14="http://schemas.microsoft.com/office/powerpoint/2010/main" val="12143051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a:t>
            </a:r>
            <a:r>
              <a:rPr lang="en-US" baseline="0" dirty="0" smtClean="0"/>
              <a:t> we need to Logical replication?</a:t>
            </a:r>
          </a:p>
          <a:p>
            <a:endParaRPr lang="en-US" baseline="0" dirty="0" smtClean="0"/>
          </a:p>
          <a:p>
            <a:r>
              <a:rPr lang="en-US" baseline="0" dirty="0" smtClean="0"/>
              <a:t>As we are moving out from physical replication, we are getting into Logical Replication</a:t>
            </a:r>
            <a:endParaRPr lang="en-US" dirty="0"/>
          </a:p>
        </p:txBody>
      </p:sp>
      <p:sp>
        <p:nvSpPr>
          <p:cNvPr id="4" name="Slide Number Placeholder 3"/>
          <p:cNvSpPr>
            <a:spLocks noGrp="1"/>
          </p:cNvSpPr>
          <p:nvPr>
            <p:ph type="sldNum" sz="quarter" idx="10"/>
          </p:nvPr>
        </p:nvSpPr>
        <p:spPr/>
        <p:txBody>
          <a:bodyPr/>
          <a:lstStyle/>
          <a:p>
            <a:fld id="{4029DBA4-99A8-430C-811D-9E795E3A91B9}" type="slidenum">
              <a:rPr lang="en-US" smtClean="0"/>
              <a:t>40</a:t>
            </a:fld>
            <a:endParaRPr lang="en-US"/>
          </a:p>
        </p:txBody>
      </p:sp>
    </p:spTree>
    <p:extLst>
      <p:ext uri="{BB962C8B-B14F-4D97-AF65-F5344CB8AC3E}">
        <p14:creationId xmlns:p14="http://schemas.microsoft.com/office/powerpoint/2010/main" val="27739615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1- Each publication exists in only one database.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2- Publications may currently only contain tables.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3- Objects must be added explicitly, except when a publication is created for </a:t>
            </a:r>
            <a:r>
              <a:rPr lang="en-US" dirty="0" smtClean="0"/>
              <a:t>ALL TABLES</a:t>
            </a:r>
            <a:r>
              <a:rPr lang="en-US" sz="1200" b="0" i="0" kern="1200" dirty="0" smtClean="0">
                <a:solidFill>
                  <a:schemeClr val="tx1"/>
                </a:solidFill>
                <a:effectLst/>
                <a:latin typeface="+mn-lt"/>
                <a:ea typeface="+mn-ea"/>
                <a:cs typeface="+mn-cs"/>
              </a:rPr>
              <a:t>.</a:t>
            </a: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Every publication can have multiple subscribers.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In the context of logical replication, a slot represents a stream of changes that can be replayed to a client in the order they were made on the origin server. Each slot streams a sequence of changes from a single database.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 logical replication slot knows nothing about the state of the receiver(s). It's even possible to have multiple different receivers using the same slot at different times; they'll just get the changes following on from when the last receiver stopped consuming them. Only one receiver may consume changes from a slot at any given time.</a:t>
            </a:r>
            <a:endParaRPr lang="en-US" dirty="0"/>
          </a:p>
        </p:txBody>
      </p:sp>
      <p:sp>
        <p:nvSpPr>
          <p:cNvPr id="4" name="Slide Number Placeholder 3"/>
          <p:cNvSpPr>
            <a:spLocks noGrp="1"/>
          </p:cNvSpPr>
          <p:nvPr>
            <p:ph type="sldNum" sz="quarter" idx="10"/>
          </p:nvPr>
        </p:nvSpPr>
        <p:spPr/>
        <p:txBody>
          <a:bodyPr/>
          <a:lstStyle/>
          <a:p>
            <a:fld id="{4029DBA4-99A8-430C-811D-9E795E3A91B9}" type="slidenum">
              <a:rPr lang="en-US" smtClean="0"/>
              <a:t>41</a:t>
            </a:fld>
            <a:endParaRPr lang="en-US"/>
          </a:p>
        </p:txBody>
      </p:sp>
    </p:spTree>
    <p:extLst>
      <p:ext uri="{BB962C8B-B14F-4D97-AF65-F5344CB8AC3E}">
        <p14:creationId xmlns:p14="http://schemas.microsoft.com/office/powerpoint/2010/main" val="3280657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29DBA4-99A8-430C-811D-9E795E3A91B9}" type="slidenum">
              <a:rPr lang="en-US" smtClean="0"/>
              <a:t>6</a:t>
            </a:fld>
            <a:endParaRPr lang="en-US"/>
          </a:p>
        </p:txBody>
      </p:sp>
    </p:spTree>
    <p:extLst>
      <p:ext uri="{BB962C8B-B14F-4D97-AF65-F5344CB8AC3E}">
        <p14:creationId xmlns:p14="http://schemas.microsoft.com/office/powerpoint/2010/main" val="12205456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1- Each publication exists in only one database.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2- Publications may currently only contain tables.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3- Objects must be added explicitly, except when a publication is created for </a:t>
            </a:r>
            <a:r>
              <a:rPr lang="en-US" dirty="0" smtClean="0"/>
              <a:t>ALL TABLES</a:t>
            </a:r>
            <a:r>
              <a:rPr lang="en-US" sz="1200" b="0" i="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4029DBA4-99A8-430C-811D-9E795E3A91B9}" type="slidenum">
              <a:rPr lang="en-US" smtClean="0"/>
              <a:t>42</a:t>
            </a:fld>
            <a:endParaRPr lang="en-US"/>
          </a:p>
        </p:txBody>
      </p:sp>
    </p:spTree>
    <p:extLst>
      <p:ext uri="{BB962C8B-B14F-4D97-AF65-F5344CB8AC3E}">
        <p14:creationId xmlns:p14="http://schemas.microsoft.com/office/powerpoint/2010/main" val="4420856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1- Each publication exists in only one database.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2- Publications may currently only contain tables.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3- Objects must be added explicitly, except when a publication is created for </a:t>
            </a:r>
            <a:r>
              <a:rPr lang="en-US" dirty="0" smtClean="0"/>
              <a:t>ALL TABLES</a:t>
            </a:r>
            <a:r>
              <a:rPr lang="en-US" sz="1200" b="0" i="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4029DBA4-99A8-430C-811D-9E795E3A91B9}" type="slidenum">
              <a:rPr lang="en-US" smtClean="0"/>
              <a:t>43</a:t>
            </a:fld>
            <a:endParaRPr lang="en-US"/>
          </a:p>
        </p:txBody>
      </p:sp>
    </p:spTree>
    <p:extLst>
      <p:ext uri="{BB962C8B-B14F-4D97-AF65-F5344CB8AC3E}">
        <p14:creationId xmlns:p14="http://schemas.microsoft.com/office/powerpoint/2010/main" val="35869166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Sequence data is not replicated. The data in serial or identity columns backed by sequences will of course be replicated as part of the table, but the sequence itself would still show the start value on the subscriber.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If the subscriber is used as a read-only database, then this should typically not be a problem. If, however, some kind of switchover or failover to the subscriber database is intended, then the sequences would need to be updated to the latest values, either by copying the current data from the publisher (perhaps using </a:t>
            </a:r>
            <a:r>
              <a:rPr lang="en-US" dirty="0" err="1" smtClean="0"/>
              <a:t>pg_dump</a:t>
            </a:r>
            <a:r>
              <a:rPr lang="en-US" sz="1200" b="0" i="0" kern="1200" dirty="0" smtClean="0">
                <a:solidFill>
                  <a:schemeClr val="tx1"/>
                </a:solidFill>
                <a:effectLst/>
                <a:latin typeface="+mn-lt"/>
                <a:ea typeface="+mn-ea"/>
                <a:cs typeface="+mn-cs"/>
              </a:rPr>
              <a:t>) or by determining a sufficiently high value from the tables themselves.</a:t>
            </a: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hat is, the tables on the publication and on the subscription side must be normal tables, not views, materialized views, partition root tables, or foreign tables</a:t>
            </a:r>
            <a:endParaRPr lang="en-US" dirty="0"/>
          </a:p>
        </p:txBody>
      </p:sp>
      <p:sp>
        <p:nvSpPr>
          <p:cNvPr id="4" name="Slide Number Placeholder 3"/>
          <p:cNvSpPr>
            <a:spLocks noGrp="1"/>
          </p:cNvSpPr>
          <p:nvPr>
            <p:ph type="sldNum" sz="quarter" idx="10"/>
          </p:nvPr>
        </p:nvSpPr>
        <p:spPr/>
        <p:txBody>
          <a:bodyPr/>
          <a:lstStyle/>
          <a:p>
            <a:fld id="{4029DBA4-99A8-430C-811D-9E795E3A91B9}" type="slidenum">
              <a:rPr lang="en-US" smtClean="0"/>
              <a:t>44</a:t>
            </a:fld>
            <a:endParaRPr lang="en-US"/>
          </a:p>
        </p:txBody>
      </p:sp>
    </p:spTree>
    <p:extLst>
      <p:ext uri="{BB962C8B-B14F-4D97-AF65-F5344CB8AC3E}">
        <p14:creationId xmlns:p14="http://schemas.microsoft.com/office/powerpoint/2010/main" val="31236474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In </a:t>
            </a:r>
            <a:r>
              <a:rPr lang="en-US" dirty="0" smtClean="0"/>
              <a:t>logical</a:t>
            </a:r>
            <a:r>
              <a:rPr lang="en-US" sz="1200" b="0" i="0" kern="1200" dirty="0" smtClean="0">
                <a:solidFill>
                  <a:schemeClr val="tx1"/>
                </a:solidFill>
                <a:effectLst/>
                <a:latin typeface="+mn-lt"/>
                <a:ea typeface="+mn-ea"/>
                <a:cs typeface="+mn-cs"/>
              </a:rPr>
              <a:t> level, the same information is logged as with </a:t>
            </a:r>
            <a:r>
              <a:rPr lang="en-US" dirty="0" smtClean="0"/>
              <a:t>replica</a:t>
            </a:r>
            <a:r>
              <a:rPr lang="en-US" sz="1200" b="0" i="0" kern="1200" dirty="0" smtClean="0">
                <a:solidFill>
                  <a:schemeClr val="tx1"/>
                </a:solidFill>
                <a:effectLst/>
                <a:latin typeface="+mn-lt"/>
                <a:ea typeface="+mn-ea"/>
                <a:cs typeface="+mn-cs"/>
              </a:rPr>
              <a:t>, plus information needed to allow extracting logical change sets from the WAL. Using a level of </a:t>
            </a:r>
            <a:r>
              <a:rPr lang="en-US" dirty="0" smtClean="0"/>
              <a:t>logical</a:t>
            </a:r>
            <a:r>
              <a:rPr lang="en-US" sz="1200" b="0" i="0" kern="1200" dirty="0" smtClean="0">
                <a:solidFill>
                  <a:schemeClr val="tx1"/>
                </a:solidFill>
                <a:effectLst/>
                <a:latin typeface="+mn-lt"/>
                <a:ea typeface="+mn-ea"/>
                <a:cs typeface="+mn-cs"/>
              </a:rPr>
              <a:t> will increase the WAL volume, particularly if many tables are configured for </a:t>
            </a:r>
            <a:r>
              <a:rPr lang="en-US" dirty="0" smtClean="0"/>
              <a:t>REPLICA IDENTITY FULL</a:t>
            </a:r>
            <a:r>
              <a:rPr lang="en-US" sz="1200" b="0" i="0" kern="1200" dirty="0" smtClean="0">
                <a:solidFill>
                  <a:schemeClr val="tx1"/>
                </a:solidFill>
                <a:effectLst/>
                <a:latin typeface="+mn-lt"/>
                <a:ea typeface="+mn-ea"/>
                <a:cs typeface="+mn-cs"/>
              </a:rPr>
              <a:t> and many </a:t>
            </a:r>
            <a:r>
              <a:rPr lang="en-US" dirty="0" smtClean="0"/>
              <a:t>UPDATE</a:t>
            </a:r>
            <a:r>
              <a:rPr lang="en-US" sz="1200" b="0" i="0" kern="1200" dirty="0" smtClean="0">
                <a:solidFill>
                  <a:schemeClr val="tx1"/>
                </a:solidFill>
                <a:effectLst/>
                <a:latin typeface="+mn-lt"/>
                <a:ea typeface="+mn-ea"/>
                <a:cs typeface="+mn-cs"/>
              </a:rPr>
              <a:t> and </a:t>
            </a:r>
            <a:r>
              <a:rPr lang="en-US" dirty="0" smtClean="0"/>
              <a:t>DELETE</a:t>
            </a:r>
            <a:r>
              <a:rPr lang="en-US" sz="1200" b="0" i="0" kern="1200" dirty="0" smtClean="0">
                <a:solidFill>
                  <a:schemeClr val="tx1"/>
                </a:solidFill>
                <a:effectLst/>
                <a:latin typeface="+mn-lt"/>
                <a:ea typeface="+mn-ea"/>
                <a:cs typeface="+mn-cs"/>
              </a:rPr>
              <a:t> statements are executed.</a:t>
            </a: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Publications can choose to limit the changes they produce to any combination of </a:t>
            </a:r>
            <a:r>
              <a:rPr lang="en-US" dirty="0" smtClean="0"/>
              <a:t>INSERT</a:t>
            </a:r>
            <a:r>
              <a:rPr lang="en-US" sz="1200" b="0" i="0" kern="1200" dirty="0" smtClean="0">
                <a:solidFill>
                  <a:schemeClr val="tx1"/>
                </a:solidFill>
                <a:effectLst/>
                <a:latin typeface="+mn-lt"/>
                <a:ea typeface="+mn-ea"/>
                <a:cs typeface="+mn-cs"/>
              </a:rPr>
              <a:t>, </a:t>
            </a:r>
            <a:r>
              <a:rPr lang="en-US" dirty="0" smtClean="0"/>
              <a:t>UPDATE</a:t>
            </a:r>
            <a:r>
              <a:rPr lang="en-US" sz="1200" b="0" i="0" kern="1200" dirty="0" smtClean="0">
                <a:solidFill>
                  <a:schemeClr val="tx1"/>
                </a:solidFill>
                <a:effectLst/>
                <a:latin typeface="+mn-lt"/>
                <a:ea typeface="+mn-ea"/>
                <a:cs typeface="+mn-cs"/>
              </a:rPr>
              <a:t>, </a:t>
            </a:r>
            <a:r>
              <a:rPr lang="en-US" dirty="0" smtClean="0"/>
              <a:t>DELETE</a:t>
            </a:r>
            <a:r>
              <a:rPr lang="en-US" sz="1200" b="0" i="0" kern="1200" dirty="0" smtClean="0">
                <a:solidFill>
                  <a:schemeClr val="tx1"/>
                </a:solidFill>
                <a:effectLst/>
                <a:latin typeface="+mn-lt"/>
                <a:ea typeface="+mn-ea"/>
                <a:cs typeface="+mn-cs"/>
              </a:rPr>
              <a:t>, and </a:t>
            </a:r>
            <a:r>
              <a:rPr lang="en-US" dirty="0" smtClean="0"/>
              <a:t>TRUNCATE</a:t>
            </a:r>
            <a:r>
              <a:rPr lang="en-US" sz="1200" b="0" i="0" kern="1200" dirty="0" smtClean="0">
                <a:solidFill>
                  <a:schemeClr val="tx1"/>
                </a:solidFill>
                <a:effectLst/>
                <a:latin typeface="+mn-lt"/>
                <a:ea typeface="+mn-ea"/>
                <a:cs typeface="+mn-cs"/>
              </a:rPr>
              <a:t>, similar to how triggers are fired by particular event types. By default, all operation types are replicated.</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Columns of a table are also matched by name. A different order of columns in the target table is allowed, but the column types have to match. </a:t>
            </a:r>
            <a:endParaRPr lang="en-US" dirty="0"/>
          </a:p>
        </p:txBody>
      </p:sp>
      <p:sp>
        <p:nvSpPr>
          <p:cNvPr id="4" name="Slide Number Placeholder 3"/>
          <p:cNvSpPr>
            <a:spLocks noGrp="1"/>
          </p:cNvSpPr>
          <p:nvPr>
            <p:ph type="sldNum" sz="quarter" idx="10"/>
          </p:nvPr>
        </p:nvSpPr>
        <p:spPr/>
        <p:txBody>
          <a:bodyPr/>
          <a:lstStyle/>
          <a:p>
            <a:fld id="{4029DBA4-99A8-430C-811D-9E795E3A91B9}" type="slidenum">
              <a:rPr lang="en-US" smtClean="0"/>
              <a:t>45</a:t>
            </a:fld>
            <a:endParaRPr lang="en-US"/>
          </a:p>
        </p:txBody>
      </p:sp>
    </p:spTree>
    <p:extLst>
      <p:ext uri="{BB962C8B-B14F-4D97-AF65-F5344CB8AC3E}">
        <p14:creationId xmlns:p14="http://schemas.microsoft.com/office/powerpoint/2010/main" val="35037731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Şirkket</a:t>
            </a:r>
            <a:r>
              <a:rPr lang="en-US" dirty="0" smtClean="0"/>
              <a:t> </a:t>
            </a:r>
            <a:r>
              <a:rPr lang="en-US" dirty="0" err="1" smtClean="0"/>
              <a:t>olarak</a:t>
            </a:r>
            <a:r>
              <a:rPr lang="en-US" dirty="0" smtClean="0"/>
              <a:t> </a:t>
            </a:r>
            <a:r>
              <a:rPr lang="en-US" dirty="0" err="1" smtClean="0"/>
              <a:t>vizyonumuz</a:t>
            </a:r>
            <a:r>
              <a:rPr lang="en-US" dirty="0" smtClean="0"/>
              <a:t> </a:t>
            </a:r>
            <a:r>
              <a:rPr lang="en-US" dirty="0" err="1" smtClean="0"/>
              <a:t>avrupa</a:t>
            </a:r>
            <a:r>
              <a:rPr lang="en-US" dirty="0" smtClean="0"/>
              <a:t> </a:t>
            </a:r>
            <a:r>
              <a:rPr lang="en-US" dirty="0" err="1" smtClean="0"/>
              <a:t>birliği</a:t>
            </a:r>
            <a:r>
              <a:rPr lang="en-US" baseline="0" dirty="0" smtClean="0"/>
              <a:t> </a:t>
            </a:r>
            <a:r>
              <a:rPr lang="en-US" baseline="0" dirty="0" err="1" smtClean="0"/>
              <a:t>projelerinde</a:t>
            </a:r>
            <a:r>
              <a:rPr lang="en-US" baseline="0" dirty="0" smtClean="0"/>
              <a:t> de </a:t>
            </a:r>
            <a:r>
              <a:rPr lang="en-US" baseline="0" dirty="0" err="1" smtClean="0"/>
              <a:t>yer</a:t>
            </a:r>
            <a:r>
              <a:rPr lang="en-US" baseline="0" dirty="0" smtClean="0"/>
              <a:t> </a:t>
            </a:r>
            <a:r>
              <a:rPr lang="en-US" baseline="0" dirty="0" err="1" smtClean="0"/>
              <a:t>almak</a:t>
            </a:r>
            <a:r>
              <a:rPr lang="en-US" baseline="0" dirty="0" smtClean="0"/>
              <a:t>.</a:t>
            </a:r>
            <a:endParaRPr lang="tr-TR" dirty="0"/>
          </a:p>
        </p:txBody>
      </p:sp>
      <p:sp>
        <p:nvSpPr>
          <p:cNvPr id="4" name="Slide Number Placeholder 3"/>
          <p:cNvSpPr>
            <a:spLocks noGrp="1"/>
          </p:cNvSpPr>
          <p:nvPr>
            <p:ph type="sldNum" sz="quarter" idx="10"/>
          </p:nvPr>
        </p:nvSpPr>
        <p:spPr/>
        <p:txBody>
          <a:bodyPr/>
          <a:lstStyle/>
          <a:p>
            <a:fld id="{6A2F7A11-4D54-4843-916A-4B0D240A27B4}" type="slidenum">
              <a:rPr lang="tr-TR" smtClean="0"/>
              <a:t>49</a:t>
            </a:fld>
            <a:endParaRPr lang="tr-TR"/>
          </a:p>
        </p:txBody>
      </p:sp>
    </p:spTree>
    <p:extLst>
      <p:ext uri="{BB962C8B-B14F-4D97-AF65-F5344CB8AC3E}">
        <p14:creationId xmlns:p14="http://schemas.microsoft.com/office/powerpoint/2010/main" val="8339916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ISA </a:t>
            </a:r>
            <a:r>
              <a:rPr lang="en-GB" sz="1200" kern="1200" dirty="0" smtClean="0">
                <a:solidFill>
                  <a:schemeClr val="tx1"/>
                </a:solidFill>
                <a:effectLst/>
                <a:latin typeface="+mn-lt"/>
                <a:ea typeface="+mn-ea"/>
                <a:cs typeface="+mn-cs"/>
              </a:rPr>
              <a:t>project will </a:t>
            </a:r>
            <a:r>
              <a:rPr lang="en-GB" sz="1200" b="1" kern="1200" dirty="0" smtClean="0">
                <a:solidFill>
                  <a:schemeClr val="tx1"/>
                </a:solidFill>
                <a:effectLst/>
                <a:latin typeface="+mn-lt"/>
                <a:ea typeface="+mn-ea"/>
                <a:cs typeface="+mn-cs"/>
              </a:rPr>
              <a:t>provide value for city stakeholders of the on-demand economy</a:t>
            </a:r>
            <a:r>
              <a:rPr lang="en-GB" sz="1200" kern="1200" dirty="0" smtClean="0">
                <a:solidFill>
                  <a:schemeClr val="tx1"/>
                </a:solidFill>
                <a:effectLst/>
                <a:latin typeface="+mn-lt"/>
                <a:ea typeface="+mn-ea"/>
                <a:cs typeface="+mn-cs"/>
              </a:rPr>
              <a:t> in four case study areas, Barcelona, Istanbul, Maribor and Vienna, by guiding them in the </a:t>
            </a:r>
            <a:r>
              <a:rPr lang="en-GB" sz="1200" b="1" kern="1200" dirty="0" smtClean="0">
                <a:solidFill>
                  <a:schemeClr val="tx1"/>
                </a:solidFill>
                <a:effectLst/>
                <a:latin typeface="+mn-lt"/>
                <a:ea typeface="+mn-ea"/>
                <a:cs typeface="+mn-cs"/>
              </a:rPr>
              <a:t>design, implementation, modelling, assessment and uptake of innovative logistics solutions addressing shared, connected and low emission pick-up and delivery services</a:t>
            </a:r>
            <a:r>
              <a:rPr lang="en-GB" sz="1200" kern="1200" dirty="0" smtClean="0">
                <a:solidFill>
                  <a:schemeClr val="tx1"/>
                </a:solidFill>
                <a:effectLst/>
                <a:latin typeface="+mn-lt"/>
                <a:ea typeface="+mn-ea"/>
                <a:cs typeface="+mn-cs"/>
              </a:rPr>
              <a:t>.</a:t>
            </a:r>
            <a:r>
              <a:rPr lang="tr-TR" sz="1200" kern="1200" dirty="0" smtClean="0">
                <a:solidFill>
                  <a:schemeClr val="tx1"/>
                </a:solidFill>
                <a:effectLst/>
                <a:latin typeface="+mn-lt"/>
                <a:ea typeface="+mn-ea"/>
                <a:cs typeface="+mn-cs"/>
              </a:rPr>
              <a:t> It</a:t>
            </a:r>
            <a:r>
              <a:rPr lang="tr-TR" sz="1200" kern="1200" baseline="0" dirty="0" smtClean="0">
                <a:solidFill>
                  <a:schemeClr val="tx1"/>
                </a:solidFill>
                <a:effectLst/>
                <a:latin typeface="+mn-lt"/>
                <a:ea typeface="+mn-ea"/>
                <a:cs typeface="+mn-cs"/>
              </a:rPr>
              <a:t> was our first H2020 project which was rejected in early stage. We are willing to be a part of H2020 projects. If you are looking for partners please contact with me. </a:t>
            </a:r>
            <a:endParaRPr lang="tr-TR" dirty="0"/>
          </a:p>
        </p:txBody>
      </p:sp>
      <p:sp>
        <p:nvSpPr>
          <p:cNvPr id="4" name="Slide Number Placeholder 3"/>
          <p:cNvSpPr>
            <a:spLocks noGrp="1"/>
          </p:cNvSpPr>
          <p:nvPr>
            <p:ph type="sldNum" sz="quarter" idx="10"/>
          </p:nvPr>
        </p:nvSpPr>
        <p:spPr/>
        <p:txBody>
          <a:bodyPr/>
          <a:lstStyle/>
          <a:p>
            <a:fld id="{6A2F7A11-4D54-4843-916A-4B0D240A27B4}" type="slidenum">
              <a:rPr lang="tr-TR" smtClean="0"/>
              <a:t>50</a:t>
            </a:fld>
            <a:endParaRPr lang="tr-TR"/>
          </a:p>
        </p:txBody>
      </p:sp>
    </p:spTree>
    <p:extLst>
      <p:ext uri="{BB962C8B-B14F-4D97-AF65-F5344CB8AC3E}">
        <p14:creationId xmlns:p14="http://schemas.microsoft.com/office/powerpoint/2010/main" val="2169496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29DBA4-99A8-430C-811D-9E795E3A91B9}" type="slidenum">
              <a:rPr lang="en-US" smtClean="0"/>
              <a:t>10</a:t>
            </a:fld>
            <a:endParaRPr lang="en-US"/>
          </a:p>
        </p:txBody>
      </p:sp>
    </p:spTree>
    <p:extLst>
      <p:ext uri="{BB962C8B-B14F-4D97-AF65-F5344CB8AC3E}">
        <p14:creationId xmlns:p14="http://schemas.microsoft.com/office/powerpoint/2010/main" val="3302556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amount of data loss is proportional to the replication delay at the time of failover.</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When requesting synchronous replication, each commit of a write transaction will wait until confirmation is received that the commit has been written to the transaction log on disk of both the primary and standby server. The only possibility that data can be lost is if both the primary and the standby suffer crashes at the same time. This can provide a much higher level of durability, though only if the </a:t>
            </a:r>
            <a:r>
              <a:rPr lang="en-US" sz="1200" b="0" i="0" kern="1200" dirty="0" err="1" smtClean="0">
                <a:solidFill>
                  <a:schemeClr val="tx1"/>
                </a:solidFill>
                <a:effectLst/>
                <a:latin typeface="+mn-lt"/>
                <a:ea typeface="+mn-ea"/>
                <a:cs typeface="+mn-cs"/>
              </a:rPr>
              <a:t>sysadmin</a:t>
            </a:r>
            <a:r>
              <a:rPr lang="en-US" sz="1200" b="0" i="0" kern="1200" dirty="0" smtClean="0">
                <a:solidFill>
                  <a:schemeClr val="tx1"/>
                </a:solidFill>
                <a:effectLst/>
                <a:latin typeface="+mn-lt"/>
                <a:ea typeface="+mn-ea"/>
                <a:cs typeface="+mn-cs"/>
              </a:rPr>
              <a:t> is cautious about the placement and management of the two servers. Waiting for confirmation increases the user's confidence that the changes will not be lost in the event of server crashes but it also necessarily increases the response time for the requesting transaction. The minimum wait time is the roundtrip time between primary to standby.</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Read only transactions and transaction rollbacks need not wait for replies from standby servers. </a:t>
            </a:r>
            <a:r>
              <a:rPr lang="en-US" sz="1200" b="0" i="0" kern="1200" dirty="0" err="1" smtClean="0">
                <a:solidFill>
                  <a:schemeClr val="tx1"/>
                </a:solidFill>
                <a:effectLst/>
                <a:latin typeface="+mn-lt"/>
                <a:ea typeface="+mn-ea"/>
                <a:cs typeface="+mn-cs"/>
              </a:rPr>
              <a:t>Subtransaction</a:t>
            </a:r>
            <a:r>
              <a:rPr lang="en-US" sz="1200" b="0" i="0" kern="1200" dirty="0" smtClean="0">
                <a:solidFill>
                  <a:schemeClr val="tx1"/>
                </a:solidFill>
                <a:effectLst/>
                <a:latin typeface="+mn-lt"/>
                <a:ea typeface="+mn-ea"/>
                <a:cs typeface="+mn-cs"/>
              </a:rPr>
              <a:t> commits do not wait for responses from standby servers, only top-level commits. Long running actions such as data loading or index building do not wait until the very final commit message. All two-phase commit actions require commit waits, including both prepare and commit.</a:t>
            </a:r>
            <a:endParaRPr lang="en-US" dirty="0"/>
          </a:p>
        </p:txBody>
      </p:sp>
      <p:sp>
        <p:nvSpPr>
          <p:cNvPr id="4" name="Slide Number Placeholder 3"/>
          <p:cNvSpPr>
            <a:spLocks noGrp="1"/>
          </p:cNvSpPr>
          <p:nvPr>
            <p:ph type="sldNum" sz="quarter" idx="10"/>
          </p:nvPr>
        </p:nvSpPr>
        <p:spPr/>
        <p:txBody>
          <a:bodyPr/>
          <a:lstStyle/>
          <a:p>
            <a:fld id="{4029DBA4-99A8-430C-811D-9E795E3A91B9}" type="slidenum">
              <a:rPr lang="en-US" smtClean="0"/>
              <a:t>11</a:t>
            </a:fld>
            <a:endParaRPr lang="en-US"/>
          </a:p>
        </p:txBody>
      </p:sp>
    </p:spTree>
    <p:extLst>
      <p:ext uri="{BB962C8B-B14F-4D97-AF65-F5344CB8AC3E}">
        <p14:creationId xmlns:p14="http://schemas.microsoft.com/office/powerpoint/2010/main" val="819794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29DBA4-99A8-430C-811D-9E795E3A91B9}" type="slidenum">
              <a:rPr lang="en-US" smtClean="0"/>
              <a:t>12</a:t>
            </a:fld>
            <a:endParaRPr lang="en-US"/>
          </a:p>
        </p:txBody>
      </p:sp>
    </p:spTree>
    <p:extLst>
      <p:ext uri="{BB962C8B-B14F-4D97-AF65-F5344CB8AC3E}">
        <p14:creationId xmlns:p14="http://schemas.microsoft.com/office/powerpoint/2010/main" val="3507919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Streaming replication allows a standby server to stay more up-to-date than is possible with file-based log shipping. The standby connects to the primary, which streams WAL records to the standby as they're generated, without waiting for the WAL file to be filled.</a:t>
            </a:r>
            <a:endParaRPr lang="en-US" dirty="0"/>
          </a:p>
        </p:txBody>
      </p:sp>
      <p:sp>
        <p:nvSpPr>
          <p:cNvPr id="4" name="Slide Number Placeholder 3"/>
          <p:cNvSpPr>
            <a:spLocks noGrp="1"/>
          </p:cNvSpPr>
          <p:nvPr>
            <p:ph type="sldNum" sz="quarter" idx="10"/>
          </p:nvPr>
        </p:nvSpPr>
        <p:spPr/>
        <p:txBody>
          <a:bodyPr/>
          <a:lstStyle/>
          <a:p>
            <a:fld id="{4029DBA4-99A8-430C-811D-9E795E3A91B9}" type="slidenum">
              <a:rPr lang="en-US" smtClean="0"/>
              <a:t>13</a:t>
            </a:fld>
            <a:endParaRPr lang="en-US"/>
          </a:p>
        </p:txBody>
      </p:sp>
    </p:spTree>
    <p:extLst>
      <p:ext uri="{BB962C8B-B14F-4D97-AF65-F5344CB8AC3E}">
        <p14:creationId xmlns:p14="http://schemas.microsoft.com/office/powerpoint/2010/main" val="734090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29DBA4-99A8-430C-811D-9E795E3A91B9}" type="slidenum">
              <a:rPr lang="en-US" smtClean="0"/>
              <a:t>14</a:t>
            </a:fld>
            <a:endParaRPr lang="en-US"/>
          </a:p>
        </p:txBody>
      </p:sp>
    </p:spTree>
    <p:extLst>
      <p:ext uri="{BB962C8B-B14F-4D97-AF65-F5344CB8AC3E}">
        <p14:creationId xmlns:p14="http://schemas.microsoft.com/office/powerpoint/2010/main" val="4149574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amount of data loss is proportional to the replication delay at the time of failover.</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When requesting synchronous replication, each commit of a write transaction will wait until confirmation is received that the commit has been written to the transaction log on disk of both the primary and standby server. The only possibility that data can be lost is if both the primary and the standby suffer crashes at the same time. This can provide a much higher level of durability, though only if the </a:t>
            </a:r>
            <a:r>
              <a:rPr lang="en-US" sz="1200" b="0" i="0" kern="1200" dirty="0" err="1" smtClean="0">
                <a:solidFill>
                  <a:schemeClr val="tx1"/>
                </a:solidFill>
                <a:effectLst/>
                <a:latin typeface="+mn-lt"/>
                <a:ea typeface="+mn-ea"/>
                <a:cs typeface="+mn-cs"/>
              </a:rPr>
              <a:t>sysadmin</a:t>
            </a:r>
            <a:r>
              <a:rPr lang="en-US" sz="1200" b="0" i="0" kern="1200" dirty="0" smtClean="0">
                <a:solidFill>
                  <a:schemeClr val="tx1"/>
                </a:solidFill>
                <a:effectLst/>
                <a:latin typeface="+mn-lt"/>
                <a:ea typeface="+mn-ea"/>
                <a:cs typeface="+mn-cs"/>
              </a:rPr>
              <a:t> is cautious about the placement and management of the two servers. Waiting for confirmation increases the user's confidence that the changes will not be lost in the event of server crashes but it also necessarily increases the response time for the requesting transaction. The minimum wait time is the roundtrip time between primary to standby.</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Read only transactions and transaction rollbacks need not wait for replies from standby servers. </a:t>
            </a:r>
            <a:r>
              <a:rPr lang="en-US" sz="1200" b="0" i="0" kern="1200" dirty="0" err="1" smtClean="0">
                <a:solidFill>
                  <a:schemeClr val="tx1"/>
                </a:solidFill>
                <a:effectLst/>
                <a:latin typeface="+mn-lt"/>
                <a:ea typeface="+mn-ea"/>
                <a:cs typeface="+mn-cs"/>
              </a:rPr>
              <a:t>Subtransaction</a:t>
            </a:r>
            <a:r>
              <a:rPr lang="en-US" sz="1200" b="0" i="0" kern="1200" dirty="0" smtClean="0">
                <a:solidFill>
                  <a:schemeClr val="tx1"/>
                </a:solidFill>
                <a:effectLst/>
                <a:latin typeface="+mn-lt"/>
                <a:ea typeface="+mn-ea"/>
                <a:cs typeface="+mn-cs"/>
              </a:rPr>
              <a:t> commits do not wait for responses from standby servers, only top-level commits. Long running actions such as data loading or index building do not wait until the very final commit message. All two-phase commit actions require commit waits, including both prepare and commit.</a:t>
            </a:r>
            <a:endParaRPr lang="en-US" dirty="0"/>
          </a:p>
        </p:txBody>
      </p:sp>
      <p:sp>
        <p:nvSpPr>
          <p:cNvPr id="4" name="Slide Number Placeholder 3"/>
          <p:cNvSpPr>
            <a:spLocks noGrp="1"/>
          </p:cNvSpPr>
          <p:nvPr>
            <p:ph type="sldNum" sz="quarter" idx="10"/>
          </p:nvPr>
        </p:nvSpPr>
        <p:spPr/>
        <p:txBody>
          <a:bodyPr/>
          <a:lstStyle/>
          <a:p>
            <a:fld id="{4029DBA4-99A8-430C-811D-9E795E3A91B9}" type="slidenum">
              <a:rPr lang="en-US" smtClean="0"/>
              <a:t>15</a:t>
            </a:fld>
            <a:endParaRPr lang="en-US"/>
          </a:p>
        </p:txBody>
      </p:sp>
    </p:spTree>
    <p:extLst>
      <p:ext uri="{BB962C8B-B14F-4D97-AF65-F5344CB8AC3E}">
        <p14:creationId xmlns:p14="http://schemas.microsoft.com/office/powerpoint/2010/main" val="1621822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94CB58-FC3B-4E8F-BA2F-1BCE2621368F}" type="datetimeFigureOut">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72FA86-F60D-480D-8D24-5FEAADDA5375}" type="slidenum">
              <a:rPr lang="en-US" smtClean="0"/>
              <a:t>‹#›</a:t>
            </a:fld>
            <a:endParaRPr lang="en-US"/>
          </a:p>
        </p:txBody>
      </p:sp>
    </p:spTree>
    <p:extLst>
      <p:ext uri="{BB962C8B-B14F-4D97-AF65-F5344CB8AC3E}">
        <p14:creationId xmlns:p14="http://schemas.microsoft.com/office/powerpoint/2010/main" val="1142586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94CB58-FC3B-4E8F-BA2F-1BCE2621368F}" type="datetimeFigureOut">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72FA86-F60D-480D-8D24-5FEAADDA5375}" type="slidenum">
              <a:rPr lang="en-US" smtClean="0"/>
              <a:t>‹#›</a:t>
            </a:fld>
            <a:endParaRPr lang="en-US"/>
          </a:p>
        </p:txBody>
      </p:sp>
    </p:spTree>
    <p:extLst>
      <p:ext uri="{BB962C8B-B14F-4D97-AF65-F5344CB8AC3E}">
        <p14:creationId xmlns:p14="http://schemas.microsoft.com/office/powerpoint/2010/main" val="2674169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94CB58-FC3B-4E8F-BA2F-1BCE2621368F}" type="datetimeFigureOut">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72FA86-F60D-480D-8D24-5FEAADDA5375}" type="slidenum">
              <a:rPr lang="en-US" smtClean="0"/>
              <a:t>‹#›</a:t>
            </a:fld>
            <a:endParaRPr lang="en-US"/>
          </a:p>
        </p:txBody>
      </p:sp>
    </p:spTree>
    <p:extLst>
      <p:ext uri="{BB962C8B-B14F-4D97-AF65-F5344CB8AC3E}">
        <p14:creationId xmlns:p14="http://schemas.microsoft.com/office/powerpoint/2010/main" val="2628698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Custom Layout">
    <p:spTree>
      <p:nvGrpSpPr>
        <p:cNvPr id="1" name=""/>
        <p:cNvGrpSpPr/>
        <p:nvPr/>
      </p:nvGrpSpPr>
      <p:grpSpPr>
        <a:xfrm>
          <a:off x="0" y="0"/>
          <a:ext cx="0" cy="0"/>
          <a:chOff x="0" y="0"/>
          <a:chExt cx="0" cy="0"/>
        </a:xfrm>
      </p:grpSpPr>
      <p:sp>
        <p:nvSpPr>
          <p:cNvPr id="94" name="Picture Placeholder 6"/>
          <p:cNvSpPr>
            <a:spLocks noGrp="1"/>
          </p:cNvSpPr>
          <p:nvPr>
            <p:ph type="pic" idx="13"/>
          </p:nvPr>
        </p:nvSpPr>
        <p:spPr>
          <a:xfrm>
            <a:off x="0" y="0"/>
            <a:ext cx="12192000" cy="6858000"/>
          </a:xfrm>
          <a:prstGeom prst="rect">
            <a:avLst/>
          </a:prstGeom>
        </p:spPr>
        <p:txBody>
          <a:bodyPr tIns="45719" bIns="45719">
            <a:noAutofit/>
          </a:bodyPr>
          <a:lstStyle/>
          <a:p>
            <a:endParaRPr/>
          </a:p>
        </p:txBody>
      </p:sp>
      <p:sp>
        <p:nvSpPr>
          <p:cNvPr id="95"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9490069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94CB58-FC3B-4E8F-BA2F-1BCE2621368F}" type="datetimeFigureOut">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72FA86-F60D-480D-8D24-5FEAADDA5375}" type="slidenum">
              <a:rPr lang="en-US" smtClean="0"/>
              <a:t>‹#›</a:t>
            </a:fld>
            <a:endParaRPr lang="en-US"/>
          </a:p>
        </p:txBody>
      </p:sp>
    </p:spTree>
    <p:extLst>
      <p:ext uri="{BB962C8B-B14F-4D97-AF65-F5344CB8AC3E}">
        <p14:creationId xmlns:p14="http://schemas.microsoft.com/office/powerpoint/2010/main" val="2107816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394CB58-FC3B-4E8F-BA2F-1BCE2621368F}" type="datetimeFigureOut">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72FA86-F60D-480D-8D24-5FEAADDA5375}" type="slidenum">
              <a:rPr lang="en-US" smtClean="0"/>
              <a:t>‹#›</a:t>
            </a:fld>
            <a:endParaRPr lang="en-US"/>
          </a:p>
        </p:txBody>
      </p:sp>
    </p:spTree>
    <p:extLst>
      <p:ext uri="{BB962C8B-B14F-4D97-AF65-F5344CB8AC3E}">
        <p14:creationId xmlns:p14="http://schemas.microsoft.com/office/powerpoint/2010/main" val="2214303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94CB58-FC3B-4E8F-BA2F-1BCE2621368F}" type="datetimeFigureOut">
              <a:rPr lang="en-US" smtClean="0"/>
              <a:t>9/5/2019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72FA86-F60D-480D-8D24-5FEAADDA5375}" type="slidenum">
              <a:rPr lang="en-US" smtClean="0"/>
              <a:t>‹#›</a:t>
            </a:fld>
            <a:endParaRPr lang="en-US"/>
          </a:p>
        </p:txBody>
      </p:sp>
    </p:spTree>
    <p:extLst>
      <p:ext uri="{BB962C8B-B14F-4D97-AF65-F5344CB8AC3E}">
        <p14:creationId xmlns:p14="http://schemas.microsoft.com/office/powerpoint/2010/main" val="2938966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94CB58-FC3B-4E8F-BA2F-1BCE2621368F}" type="datetimeFigureOut">
              <a:rPr lang="en-US" smtClean="0"/>
              <a:t>9/5/2019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72FA86-F60D-480D-8D24-5FEAADDA5375}" type="slidenum">
              <a:rPr lang="en-US" smtClean="0"/>
              <a:t>‹#›</a:t>
            </a:fld>
            <a:endParaRPr lang="en-US"/>
          </a:p>
        </p:txBody>
      </p:sp>
    </p:spTree>
    <p:extLst>
      <p:ext uri="{BB962C8B-B14F-4D97-AF65-F5344CB8AC3E}">
        <p14:creationId xmlns:p14="http://schemas.microsoft.com/office/powerpoint/2010/main" val="3059696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94CB58-FC3B-4E8F-BA2F-1BCE2621368F}" type="datetimeFigureOut">
              <a:rPr lang="en-US" smtClean="0"/>
              <a:t>9/5/2019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72FA86-F60D-480D-8D24-5FEAADDA5375}" type="slidenum">
              <a:rPr lang="en-US" smtClean="0"/>
              <a:t>‹#›</a:t>
            </a:fld>
            <a:endParaRPr lang="en-US"/>
          </a:p>
        </p:txBody>
      </p:sp>
    </p:spTree>
    <p:extLst>
      <p:ext uri="{BB962C8B-B14F-4D97-AF65-F5344CB8AC3E}">
        <p14:creationId xmlns:p14="http://schemas.microsoft.com/office/powerpoint/2010/main" val="2146561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94CB58-FC3B-4E8F-BA2F-1BCE2621368F}" type="datetimeFigureOut">
              <a:rPr lang="en-US" smtClean="0"/>
              <a:t>9/5/2019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72FA86-F60D-480D-8D24-5FEAADDA5375}" type="slidenum">
              <a:rPr lang="en-US" smtClean="0"/>
              <a:t>‹#›</a:t>
            </a:fld>
            <a:endParaRPr lang="en-US"/>
          </a:p>
        </p:txBody>
      </p:sp>
    </p:spTree>
    <p:extLst>
      <p:ext uri="{BB962C8B-B14F-4D97-AF65-F5344CB8AC3E}">
        <p14:creationId xmlns:p14="http://schemas.microsoft.com/office/powerpoint/2010/main" val="100687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394CB58-FC3B-4E8F-BA2F-1BCE2621368F}" type="datetimeFigureOut">
              <a:rPr lang="en-US" smtClean="0"/>
              <a:t>9/5/2019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72FA86-F60D-480D-8D24-5FEAADDA5375}" type="slidenum">
              <a:rPr lang="en-US" smtClean="0"/>
              <a:t>‹#›</a:t>
            </a:fld>
            <a:endParaRPr lang="en-US"/>
          </a:p>
        </p:txBody>
      </p:sp>
    </p:spTree>
    <p:extLst>
      <p:ext uri="{BB962C8B-B14F-4D97-AF65-F5344CB8AC3E}">
        <p14:creationId xmlns:p14="http://schemas.microsoft.com/office/powerpoint/2010/main" val="1009794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394CB58-FC3B-4E8F-BA2F-1BCE2621368F}" type="datetimeFigureOut">
              <a:rPr lang="en-US" smtClean="0"/>
              <a:t>9/5/2019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72FA86-F60D-480D-8D24-5FEAADDA5375}" type="slidenum">
              <a:rPr lang="en-US" smtClean="0"/>
              <a:t>‹#›</a:t>
            </a:fld>
            <a:endParaRPr lang="en-US"/>
          </a:p>
        </p:txBody>
      </p:sp>
    </p:spTree>
    <p:extLst>
      <p:ext uri="{BB962C8B-B14F-4D97-AF65-F5344CB8AC3E}">
        <p14:creationId xmlns:p14="http://schemas.microsoft.com/office/powerpoint/2010/main" val="848996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94CB58-FC3B-4E8F-BA2F-1BCE2621368F}" type="datetimeFigureOut">
              <a:rPr lang="en-US" smtClean="0"/>
              <a:t>9/5/2019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72FA86-F60D-480D-8D24-5FEAADDA5375}" type="slidenum">
              <a:rPr lang="en-US" smtClean="0"/>
              <a:t>‹#›</a:t>
            </a:fld>
            <a:endParaRPr lang="en-US"/>
          </a:p>
        </p:txBody>
      </p:sp>
    </p:spTree>
    <p:extLst>
      <p:ext uri="{BB962C8B-B14F-4D97-AF65-F5344CB8AC3E}">
        <p14:creationId xmlns:p14="http://schemas.microsoft.com/office/powerpoint/2010/main" val="1603613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omments" Target="../comments/comment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3.png"/><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0.png"/><Relationship Id="rId7"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3.png"/><Relationship Id="rId4" Type="http://schemas.openxmlformats.org/officeDocument/2006/relationships/image" Target="../media/image31.png"/></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2.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3.png"/><Relationship Id="rId4" Type="http://schemas.openxmlformats.org/officeDocument/2006/relationships/image" Target="../media/image31.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21.png"/><Relationship Id="rId4" Type="http://schemas.openxmlformats.org/officeDocument/2006/relationships/image" Target="../media/image33.png"/></Relationships>
</file>

<file path=ppt/slides/_rels/slide4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9.png"/></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s://kahoot.it/"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slideLayout" Target="../slideLayouts/slideLayout12.xml"/><Relationship Id="rId7" Type="http://schemas.openxmlformats.org/officeDocument/2006/relationships/image" Target="../media/image40.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notesSlide" Target="../notesSlides/notesSlide34.xml"/></Relationships>
</file>

<file path=ppt/slides/_rels/slide5.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6.jpeg"/></Relationships>
</file>

<file path=ppt/slides/_rels/slide5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postgresql.org/docs/11/different-replication-solutions.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4072" y="1751013"/>
            <a:ext cx="9144000" cy="1363117"/>
          </a:xfrm>
        </p:spPr>
        <p:txBody>
          <a:bodyPr>
            <a:normAutofit fontScale="90000"/>
          </a:bodyPr>
          <a:lstStyle/>
          <a:p>
            <a:r>
              <a:rPr lang="en-US" dirty="0"/>
              <a:t>Built-in Physical and Logical Replication in </a:t>
            </a:r>
            <a:r>
              <a:rPr lang="en-US" dirty="0" err="1"/>
              <a:t>Postgresql</a:t>
            </a:r>
            <a:r>
              <a:rPr lang="en-US" dirty="0"/>
              <a:t/>
            </a:r>
            <a:br>
              <a:rPr lang="en-US" dirty="0"/>
            </a:br>
            <a:r>
              <a:rPr lang="en-US" dirty="0" smtClean="0"/>
              <a:t> </a:t>
            </a:r>
            <a:endParaRPr lang="en-US" dirty="0"/>
          </a:p>
        </p:txBody>
      </p:sp>
      <p:pic>
        <p:nvPicPr>
          <p:cNvPr id="1028" name="Picture 4" descr="Image result for postgr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70546" y="3602038"/>
            <a:ext cx="2432338" cy="25093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postgr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38291" y="3602038"/>
            <a:ext cx="2432338" cy="2509362"/>
          </a:xfrm>
          <a:prstGeom prst="rect">
            <a:avLst/>
          </a:prstGeom>
          <a:noFill/>
          <a:extLst>
            <a:ext uri="{909E8E84-426E-40DD-AFC4-6F175D3DCCD1}">
              <a14:hiddenFill xmlns:a14="http://schemas.microsoft.com/office/drawing/2010/main">
                <a:solidFill>
                  <a:srgbClr val="FFFFFF"/>
                </a:solidFill>
              </a14:hiddenFill>
            </a:ext>
          </a:extLst>
        </p:spPr>
      </p:pic>
      <p:sp>
        <p:nvSpPr>
          <p:cNvPr id="7" name="Pentagon 6"/>
          <p:cNvSpPr/>
          <p:nvPr/>
        </p:nvSpPr>
        <p:spPr>
          <a:xfrm>
            <a:off x="4868640" y="4531843"/>
            <a:ext cx="350982" cy="15701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Pentagon 10"/>
          <p:cNvSpPr/>
          <p:nvPr/>
        </p:nvSpPr>
        <p:spPr>
          <a:xfrm>
            <a:off x="5335006" y="4531843"/>
            <a:ext cx="350982" cy="15701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entagon 11"/>
          <p:cNvSpPr/>
          <p:nvPr/>
        </p:nvSpPr>
        <p:spPr>
          <a:xfrm>
            <a:off x="5795090" y="4531843"/>
            <a:ext cx="350982" cy="15701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entagon 13"/>
          <p:cNvSpPr/>
          <p:nvPr/>
        </p:nvSpPr>
        <p:spPr>
          <a:xfrm>
            <a:off x="6255465" y="4531843"/>
            <a:ext cx="350982" cy="15701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entagon 14"/>
          <p:cNvSpPr/>
          <p:nvPr/>
        </p:nvSpPr>
        <p:spPr>
          <a:xfrm>
            <a:off x="6721541" y="4531843"/>
            <a:ext cx="350982" cy="15701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07308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885" y="192131"/>
            <a:ext cx="10515600" cy="1325563"/>
          </a:xfrm>
        </p:spPr>
        <p:txBody>
          <a:bodyPr/>
          <a:lstStyle/>
          <a:p>
            <a:r>
              <a:rPr lang="en-US" dirty="0" smtClean="0"/>
              <a:t>Database Physical Replication Milestones</a:t>
            </a:r>
            <a:endParaRPr lang="en-US" dirty="0"/>
          </a:p>
        </p:txBody>
      </p:sp>
      <p:graphicFrame>
        <p:nvGraphicFramePr>
          <p:cNvPr id="7" name="Diagram 6"/>
          <p:cNvGraphicFramePr/>
          <p:nvPr>
            <p:extLst>
              <p:ext uri="{D42A27DB-BD31-4B8C-83A1-F6EECF244321}">
                <p14:modId xmlns:p14="http://schemas.microsoft.com/office/powerpoint/2010/main" val="2618012769"/>
              </p:ext>
            </p:extLst>
          </p:nvPr>
        </p:nvGraphicFramePr>
        <p:xfrm>
          <a:off x="1746685" y="1184181"/>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9157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 of Streaming Replication</a:t>
            </a:r>
            <a:endParaRPr lang="en-US" dirty="0"/>
          </a:p>
        </p:txBody>
      </p:sp>
      <p:pic>
        <p:nvPicPr>
          <p:cNvPr id="11" name="Picture 8" descr="Image result for databa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1669" y="2720785"/>
            <a:ext cx="1106261" cy="141811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Image result for databa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9416" y="2720785"/>
            <a:ext cx="1106261" cy="141811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889970" y="4138898"/>
            <a:ext cx="849656" cy="369332"/>
          </a:xfrm>
          <a:prstGeom prst="rect">
            <a:avLst/>
          </a:prstGeom>
          <a:noFill/>
        </p:spPr>
        <p:txBody>
          <a:bodyPr wrap="none" rtlCol="0">
            <a:spAutoFit/>
          </a:bodyPr>
          <a:lstStyle/>
          <a:p>
            <a:r>
              <a:rPr lang="en-US" dirty="0" smtClean="0"/>
              <a:t>Master</a:t>
            </a:r>
          </a:p>
        </p:txBody>
      </p:sp>
      <p:sp>
        <p:nvSpPr>
          <p:cNvPr id="14" name="TextBox 13"/>
          <p:cNvSpPr txBox="1"/>
          <p:nvPr/>
        </p:nvSpPr>
        <p:spPr>
          <a:xfrm>
            <a:off x="8148800" y="4088098"/>
            <a:ext cx="667490" cy="369332"/>
          </a:xfrm>
          <a:prstGeom prst="rect">
            <a:avLst/>
          </a:prstGeom>
          <a:noFill/>
        </p:spPr>
        <p:txBody>
          <a:bodyPr wrap="none" rtlCol="0">
            <a:spAutoFit/>
          </a:bodyPr>
          <a:lstStyle/>
          <a:p>
            <a:r>
              <a:rPr lang="en-US" dirty="0" smtClean="0"/>
              <a:t>Slave</a:t>
            </a:r>
          </a:p>
        </p:txBody>
      </p:sp>
      <p:sp>
        <p:nvSpPr>
          <p:cNvPr id="9" name="Flowchart: Process 8"/>
          <p:cNvSpPr/>
          <p:nvPr/>
        </p:nvSpPr>
        <p:spPr>
          <a:xfrm>
            <a:off x="2978725" y="4932218"/>
            <a:ext cx="646550" cy="106774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WAL </a:t>
            </a:r>
            <a:endParaRPr lang="en-US" dirty="0"/>
          </a:p>
        </p:txBody>
      </p:sp>
      <p:sp>
        <p:nvSpPr>
          <p:cNvPr id="18" name="Oval 17"/>
          <p:cNvSpPr/>
          <p:nvPr/>
        </p:nvSpPr>
        <p:spPr>
          <a:xfrm>
            <a:off x="3989052" y="3148133"/>
            <a:ext cx="1228438" cy="5634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WAL sender</a:t>
            </a:r>
            <a:endParaRPr lang="en-US" sz="1400" dirty="0"/>
          </a:p>
        </p:txBody>
      </p:sp>
      <p:sp>
        <p:nvSpPr>
          <p:cNvPr id="22" name="Oval 21"/>
          <p:cNvSpPr/>
          <p:nvPr/>
        </p:nvSpPr>
        <p:spPr>
          <a:xfrm>
            <a:off x="6668654" y="3148133"/>
            <a:ext cx="1162726" cy="6285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WAL receiver</a:t>
            </a:r>
            <a:endParaRPr lang="en-US" sz="1400" dirty="0"/>
          </a:p>
        </p:txBody>
      </p:sp>
      <p:sp>
        <p:nvSpPr>
          <p:cNvPr id="19" name="Down Arrow 18"/>
          <p:cNvSpPr/>
          <p:nvPr/>
        </p:nvSpPr>
        <p:spPr>
          <a:xfrm>
            <a:off x="3195782" y="4508231"/>
            <a:ext cx="212436" cy="3223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a:off x="5332944" y="3368770"/>
            <a:ext cx="1220256" cy="1873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263790" y="2999438"/>
            <a:ext cx="1316066" cy="369332"/>
          </a:xfrm>
          <a:prstGeom prst="rect">
            <a:avLst/>
          </a:prstGeom>
          <a:noFill/>
        </p:spPr>
        <p:txBody>
          <a:bodyPr wrap="none" rtlCol="0">
            <a:spAutoFit/>
          </a:bodyPr>
          <a:lstStyle/>
          <a:p>
            <a:r>
              <a:rPr lang="en-US" dirty="0" smtClean="0"/>
              <a:t>WAL Record</a:t>
            </a:r>
            <a:endParaRPr lang="en-US" dirty="0"/>
          </a:p>
        </p:txBody>
      </p:sp>
      <p:sp>
        <p:nvSpPr>
          <p:cNvPr id="5" name="TextBox 4"/>
          <p:cNvSpPr txBox="1"/>
          <p:nvPr/>
        </p:nvSpPr>
        <p:spPr>
          <a:xfrm>
            <a:off x="3989052" y="5281426"/>
            <a:ext cx="793807" cy="369332"/>
          </a:xfrm>
          <a:prstGeom prst="rect">
            <a:avLst/>
          </a:prstGeom>
          <a:noFill/>
        </p:spPr>
        <p:txBody>
          <a:bodyPr wrap="none" rtlCol="0">
            <a:spAutoFit/>
          </a:bodyPr>
          <a:lstStyle/>
          <a:p>
            <a:r>
              <a:rPr lang="en-US" dirty="0" smtClean="0"/>
              <a:t>16 MB</a:t>
            </a:r>
            <a:endParaRPr lang="en-US" dirty="0"/>
          </a:p>
        </p:txBody>
      </p:sp>
      <p:cxnSp>
        <p:nvCxnSpPr>
          <p:cNvPr id="7" name="Straight Arrow Connector 6"/>
          <p:cNvCxnSpPr>
            <a:endCxn id="5" idx="1"/>
          </p:cNvCxnSpPr>
          <p:nvPr/>
        </p:nvCxnSpPr>
        <p:spPr>
          <a:xfrm>
            <a:off x="3739626" y="5466092"/>
            <a:ext cx="2494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814206" y="6077911"/>
            <a:ext cx="856966" cy="369332"/>
          </a:xfrm>
          <a:prstGeom prst="rect">
            <a:avLst/>
          </a:prstGeom>
          <a:noFill/>
        </p:spPr>
        <p:txBody>
          <a:bodyPr wrap="none" rtlCol="0">
            <a:spAutoFit/>
          </a:bodyPr>
          <a:lstStyle/>
          <a:p>
            <a:r>
              <a:rPr lang="en-US" dirty="0" err="1" smtClean="0"/>
              <a:t>pg_wal</a:t>
            </a:r>
            <a:endParaRPr lang="en-US" dirty="0"/>
          </a:p>
        </p:txBody>
      </p:sp>
      <p:sp>
        <p:nvSpPr>
          <p:cNvPr id="26" name="Flowchart: Process 25"/>
          <p:cNvSpPr/>
          <p:nvPr/>
        </p:nvSpPr>
        <p:spPr>
          <a:xfrm>
            <a:off x="752030" y="4929181"/>
            <a:ext cx="1138243" cy="106774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WAL</a:t>
            </a:r>
          </a:p>
          <a:p>
            <a:pPr algn="ctr"/>
            <a:r>
              <a:rPr lang="en-US" dirty="0" err="1" smtClean="0"/>
              <a:t>Archieve</a:t>
            </a:r>
            <a:r>
              <a:rPr lang="en-US" dirty="0" smtClean="0"/>
              <a:t> directory </a:t>
            </a:r>
            <a:endParaRPr lang="en-US" dirty="0"/>
          </a:p>
        </p:txBody>
      </p:sp>
      <p:sp>
        <p:nvSpPr>
          <p:cNvPr id="29" name="Left Arrow 28"/>
          <p:cNvSpPr/>
          <p:nvPr/>
        </p:nvSpPr>
        <p:spPr>
          <a:xfrm>
            <a:off x="2012543" y="5386192"/>
            <a:ext cx="827323" cy="2004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2464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barn(inVertical)">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barn(inVertical)">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8" grpId="0" animBg="1"/>
      <p:bldP spid="22" grpId="0" animBg="1"/>
      <p:bldP spid="19" grpId="0" animBg="1"/>
      <p:bldP spid="21" grpId="0" animBg="1"/>
      <p:bldP spid="4" grpId="0"/>
      <p:bldP spid="5" grpId="0"/>
      <p:bldP spid="25" grpId="0"/>
      <p:bldP spid="26"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Database Physical</a:t>
            </a:r>
            <a:endParaRPr lang="en-US" dirty="0"/>
          </a:p>
        </p:txBody>
      </p:sp>
      <p:graphicFrame>
        <p:nvGraphicFramePr>
          <p:cNvPr id="7" name="Diagram 6"/>
          <p:cNvGraphicFramePr/>
          <p:nvPr>
            <p:extLst>
              <p:ext uri="{D42A27DB-BD31-4B8C-83A1-F6EECF244321}">
                <p14:modId xmlns:p14="http://schemas.microsoft.com/office/powerpoint/2010/main" val="3318893305"/>
              </p:ext>
            </p:extLst>
          </p:nvPr>
        </p:nvGraphicFramePr>
        <p:xfrm>
          <a:off x="1746685" y="1184181"/>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7017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281" y="410920"/>
            <a:ext cx="10515600" cy="1325563"/>
          </a:xfrm>
        </p:spPr>
        <p:txBody>
          <a:bodyPr/>
          <a:lstStyle/>
          <a:p>
            <a:r>
              <a:rPr lang="en-US" dirty="0"/>
              <a:t>File based </a:t>
            </a:r>
            <a:r>
              <a:rPr lang="en-US" dirty="0" smtClean="0"/>
              <a:t>Replication from </a:t>
            </a:r>
            <a:r>
              <a:rPr lang="en-US" dirty="0" err="1" smtClean="0"/>
              <a:t>Postgresql</a:t>
            </a:r>
            <a:r>
              <a:rPr lang="en-US" dirty="0" smtClean="0"/>
              <a:t> </a:t>
            </a:r>
            <a:r>
              <a:rPr lang="en-US" dirty="0"/>
              <a:t>8.3</a:t>
            </a:r>
          </a:p>
        </p:txBody>
      </p:sp>
      <p:pic>
        <p:nvPicPr>
          <p:cNvPr id="11" name="Picture 8" descr="Image result for databa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1669" y="2720785"/>
            <a:ext cx="1106261" cy="141811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Image result for databa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9416" y="2720785"/>
            <a:ext cx="1106261" cy="141811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889970" y="4138898"/>
            <a:ext cx="849656" cy="369332"/>
          </a:xfrm>
          <a:prstGeom prst="rect">
            <a:avLst/>
          </a:prstGeom>
          <a:noFill/>
        </p:spPr>
        <p:txBody>
          <a:bodyPr wrap="none" rtlCol="0">
            <a:spAutoFit/>
          </a:bodyPr>
          <a:lstStyle/>
          <a:p>
            <a:r>
              <a:rPr lang="en-US" dirty="0" smtClean="0"/>
              <a:t>Master</a:t>
            </a:r>
          </a:p>
        </p:txBody>
      </p:sp>
      <p:sp>
        <p:nvSpPr>
          <p:cNvPr id="14" name="TextBox 13"/>
          <p:cNvSpPr txBox="1"/>
          <p:nvPr/>
        </p:nvSpPr>
        <p:spPr>
          <a:xfrm>
            <a:off x="8148800" y="4088098"/>
            <a:ext cx="667490" cy="369332"/>
          </a:xfrm>
          <a:prstGeom prst="rect">
            <a:avLst/>
          </a:prstGeom>
          <a:noFill/>
        </p:spPr>
        <p:txBody>
          <a:bodyPr wrap="none" rtlCol="0">
            <a:spAutoFit/>
          </a:bodyPr>
          <a:lstStyle/>
          <a:p>
            <a:r>
              <a:rPr lang="en-US" dirty="0" smtClean="0"/>
              <a:t>Slave</a:t>
            </a:r>
          </a:p>
        </p:txBody>
      </p:sp>
      <p:sp>
        <p:nvSpPr>
          <p:cNvPr id="9" name="Flowchart: Process 8"/>
          <p:cNvSpPr/>
          <p:nvPr/>
        </p:nvSpPr>
        <p:spPr>
          <a:xfrm>
            <a:off x="2978725" y="4932218"/>
            <a:ext cx="646550" cy="106774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WAL </a:t>
            </a:r>
            <a:endParaRPr lang="en-US" dirty="0"/>
          </a:p>
        </p:txBody>
      </p:sp>
      <p:sp>
        <p:nvSpPr>
          <p:cNvPr id="18" name="Oval 17"/>
          <p:cNvSpPr/>
          <p:nvPr/>
        </p:nvSpPr>
        <p:spPr>
          <a:xfrm>
            <a:off x="3989052" y="3148133"/>
            <a:ext cx="1228438" cy="5634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WAL sender</a:t>
            </a:r>
            <a:endParaRPr lang="en-US" sz="1400" dirty="0"/>
          </a:p>
        </p:txBody>
      </p:sp>
      <p:sp>
        <p:nvSpPr>
          <p:cNvPr id="22" name="Oval 21"/>
          <p:cNvSpPr/>
          <p:nvPr/>
        </p:nvSpPr>
        <p:spPr>
          <a:xfrm>
            <a:off x="6668654" y="3148133"/>
            <a:ext cx="1162726" cy="6285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WAL receiver</a:t>
            </a:r>
            <a:endParaRPr lang="en-US" sz="1400" dirty="0"/>
          </a:p>
        </p:txBody>
      </p:sp>
      <p:sp>
        <p:nvSpPr>
          <p:cNvPr id="19" name="Down Arrow 18"/>
          <p:cNvSpPr/>
          <p:nvPr/>
        </p:nvSpPr>
        <p:spPr>
          <a:xfrm>
            <a:off x="3195782" y="4508231"/>
            <a:ext cx="212436" cy="3223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a:off x="5332944" y="3368770"/>
            <a:ext cx="1220256" cy="1873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263790" y="2999438"/>
            <a:ext cx="1316066" cy="369332"/>
          </a:xfrm>
          <a:prstGeom prst="rect">
            <a:avLst/>
          </a:prstGeom>
          <a:noFill/>
        </p:spPr>
        <p:txBody>
          <a:bodyPr wrap="none" rtlCol="0">
            <a:spAutoFit/>
          </a:bodyPr>
          <a:lstStyle/>
          <a:p>
            <a:r>
              <a:rPr lang="en-US" dirty="0" smtClean="0"/>
              <a:t>WAL Record</a:t>
            </a:r>
            <a:endParaRPr lang="en-US" dirty="0"/>
          </a:p>
        </p:txBody>
      </p:sp>
      <p:sp>
        <p:nvSpPr>
          <p:cNvPr id="5" name="TextBox 4"/>
          <p:cNvSpPr txBox="1"/>
          <p:nvPr/>
        </p:nvSpPr>
        <p:spPr>
          <a:xfrm>
            <a:off x="3989052" y="5281426"/>
            <a:ext cx="793807" cy="369332"/>
          </a:xfrm>
          <a:prstGeom prst="rect">
            <a:avLst/>
          </a:prstGeom>
          <a:noFill/>
        </p:spPr>
        <p:txBody>
          <a:bodyPr wrap="none" rtlCol="0">
            <a:spAutoFit/>
          </a:bodyPr>
          <a:lstStyle/>
          <a:p>
            <a:r>
              <a:rPr lang="en-US" dirty="0" smtClean="0"/>
              <a:t>16 MB</a:t>
            </a:r>
            <a:endParaRPr lang="en-US" dirty="0"/>
          </a:p>
        </p:txBody>
      </p:sp>
      <p:cxnSp>
        <p:nvCxnSpPr>
          <p:cNvPr id="7" name="Straight Arrow Connector 6"/>
          <p:cNvCxnSpPr>
            <a:endCxn id="5" idx="1"/>
          </p:cNvCxnSpPr>
          <p:nvPr/>
        </p:nvCxnSpPr>
        <p:spPr>
          <a:xfrm>
            <a:off x="3739626" y="5466092"/>
            <a:ext cx="2494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814206" y="6077911"/>
            <a:ext cx="856966" cy="369332"/>
          </a:xfrm>
          <a:prstGeom prst="rect">
            <a:avLst/>
          </a:prstGeom>
          <a:noFill/>
        </p:spPr>
        <p:txBody>
          <a:bodyPr wrap="none" rtlCol="0">
            <a:spAutoFit/>
          </a:bodyPr>
          <a:lstStyle/>
          <a:p>
            <a:r>
              <a:rPr lang="en-US" dirty="0" err="1" smtClean="0"/>
              <a:t>pg_wal</a:t>
            </a:r>
            <a:endParaRPr lang="en-US" dirty="0"/>
          </a:p>
        </p:txBody>
      </p:sp>
      <p:sp>
        <p:nvSpPr>
          <p:cNvPr id="26" name="Flowchart: Process 25"/>
          <p:cNvSpPr/>
          <p:nvPr/>
        </p:nvSpPr>
        <p:spPr>
          <a:xfrm>
            <a:off x="752030" y="4929181"/>
            <a:ext cx="1138243" cy="106774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WAL</a:t>
            </a:r>
          </a:p>
          <a:p>
            <a:pPr algn="ctr"/>
            <a:r>
              <a:rPr lang="en-US" dirty="0" err="1" smtClean="0"/>
              <a:t>Archieve</a:t>
            </a:r>
            <a:r>
              <a:rPr lang="en-US" dirty="0" smtClean="0"/>
              <a:t> directory </a:t>
            </a:r>
            <a:endParaRPr lang="en-US" dirty="0"/>
          </a:p>
        </p:txBody>
      </p:sp>
      <p:sp>
        <p:nvSpPr>
          <p:cNvPr id="29" name="Left Arrow 28"/>
          <p:cNvSpPr/>
          <p:nvPr/>
        </p:nvSpPr>
        <p:spPr>
          <a:xfrm>
            <a:off x="2012543" y="5386192"/>
            <a:ext cx="827323" cy="2004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Process 26"/>
          <p:cNvSpPr/>
          <p:nvPr/>
        </p:nvSpPr>
        <p:spPr>
          <a:xfrm>
            <a:off x="2982841" y="4936334"/>
            <a:ext cx="646550" cy="106774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WAL </a:t>
            </a:r>
            <a:endParaRPr lang="en-US" dirty="0"/>
          </a:p>
        </p:txBody>
      </p:sp>
      <p:sp>
        <p:nvSpPr>
          <p:cNvPr id="28" name="TextBox 27"/>
          <p:cNvSpPr txBox="1"/>
          <p:nvPr/>
        </p:nvSpPr>
        <p:spPr>
          <a:xfrm>
            <a:off x="3993168" y="5285542"/>
            <a:ext cx="793807" cy="369332"/>
          </a:xfrm>
          <a:prstGeom prst="rect">
            <a:avLst/>
          </a:prstGeom>
          <a:noFill/>
        </p:spPr>
        <p:txBody>
          <a:bodyPr wrap="none" rtlCol="0">
            <a:spAutoFit/>
          </a:bodyPr>
          <a:lstStyle/>
          <a:p>
            <a:r>
              <a:rPr lang="en-US" dirty="0" smtClean="0"/>
              <a:t>16 MB</a:t>
            </a:r>
            <a:endParaRPr lang="en-US" dirty="0"/>
          </a:p>
        </p:txBody>
      </p:sp>
      <p:cxnSp>
        <p:nvCxnSpPr>
          <p:cNvPr id="30" name="Straight Arrow Connector 29"/>
          <p:cNvCxnSpPr>
            <a:endCxn id="28" idx="1"/>
          </p:cNvCxnSpPr>
          <p:nvPr/>
        </p:nvCxnSpPr>
        <p:spPr>
          <a:xfrm>
            <a:off x="3743742" y="5470208"/>
            <a:ext cx="2494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023876" y="1635474"/>
            <a:ext cx="7124923" cy="400110"/>
          </a:xfrm>
          <a:prstGeom prst="rect">
            <a:avLst/>
          </a:prstGeom>
          <a:noFill/>
        </p:spPr>
        <p:txBody>
          <a:bodyPr wrap="square" rtlCol="0">
            <a:spAutoFit/>
          </a:bodyPr>
          <a:lstStyle/>
          <a:p>
            <a:endParaRPr lang="en-US" sz="2000" b="1" dirty="0"/>
          </a:p>
        </p:txBody>
      </p:sp>
    </p:spTree>
    <p:extLst>
      <p:ext uri="{BB962C8B-B14F-4D97-AF65-F5344CB8AC3E}">
        <p14:creationId xmlns:p14="http://schemas.microsoft.com/office/powerpoint/2010/main" val="425463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7" presetClass="path" presetSubtype="0" accel="50000" decel="50000" fill="hold" grpId="0" nodeType="clickEffect">
                                  <p:stCondLst>
                                    <p:cond delay="0"/>
                                  </p:stCondLst>
                                  <p:childTnLst>
                                    <p:animMotion origin="layout" path="M -3.75E-6 -0.00047 L 0.11433 -0.05672 C 0.13802 -0.06922 0.17383 -0.07616 0.21133 -0.07616 C 0.25404 -0.07616 0.28829 -0.06922 0.31198 -0.05672 L 0.42644 -0.00047 " pathEditMode="relative" rAng="0" ptsTypes="AAAAA">
                                      <p:cBhvr>
                                        <p:cTn id="11" dur="2000" fill="hold"/>
                                        <p:tgtEl>
                                          <p:spTgt spid="27"/>
                                        </p:tgtEl>
                                        <p:attrNameLst>
                                          <p:attrName>ppt_x</p:attrName>
                                          <p:attrName>ppt_y</p:attrName>
                                        </p:attrNameLst>
                                      </p:cBhvr>
                                      <p:rCtr x="21315" y="-3796"/>
                                    </p:animMotion>
                                  </p:childTnLst>
                                </p:cTn>
                              </p:par>
                              <p:par>
                                <p:cTn id="12" presetID="37" presetClass="path" presetSubtype="0" accel="50000" decel="50000" fill="hold" nodeType="withEffect">
                                  <p:stCondLst>
                                    <p:cond delay="0"/>
                                  </p:stCondLst>
                                  <p:childTnLst>
                                    <p:animMotion origin="layout" path="M 2.5E-6 -0.00047 L 0.11432 -0.05672 C 0.13802 -0.06922 0.17383 -0.07616 0.21133 -0.07616 C 0.25403 -0.07616 0.28828 -0.06922 0.31198 -0.05672 L 0.42643 -0.00047 " pathEditMode="relative" rAng="0" ptsTypes="AAAAA">
                                      <p:cBhvr>
                                        <p:cTn id="13" dur="2000" fill="hold"/>
                                        <p:tgtEl>
                                          <p:spTgt spid="30"/>
                                        </p:tgtEl>
                                        <p:attrNameLst>
                                          <p:attrName>ppt_x</p:attrName>
                                          <p:attrName>ppt_y</p:attrName>
                                        </p:attrNameLst>
                                      </p:cBhvr>
                                      <p:rCtr x="21315" y="-3796"/>
                                    </p:animMotion>
                                  </p:childTnLst>
                                </p:cTn>
                              </p:par>
                              <p:par>
                                <p:cTn id="14" presetID="37" presetClass="path" presetSubtype="0" accel="50000" decel="50000" fill="hold" grpId="0" nodeType="withEffect">
                                  <p:stCondLst>
                                    <p:cond delay="0"/>
                                  </p:stCondLst>
                                  <p:childTnLst>
                                    <p:animMotion origin="layout" path="M 3.95833E-6 -0.00046 L 0.11432 -0.05671 C 0.13802 -0.06921 0.17382 -0.07615 0.21132 -0.07615 C 0.25403 -0.07615 0.28828 -0.06921 0.31198 -0.05671 L 0.42643 -0.00046 " pathEditMode="relative" rAng="0" ptsTypes="AAAAA">
                                      <p:cBhvr>
                                        <p:cTn id="15" dur="2000" fill="hold"/>
                                        <p:tgtEl>
                                          <p:spTgt spid="28"/>
                                        </p:tgtEl>
                                        <p:attrNameLst>
                                          <p:attrName>ppt_x</p:attrName>
                                          <p:attrName>ppt_y</p:attrName>
                                        </p:attrNameLst>
                                      </p:cBhvr>
                                      <p:rCtr x="21315" y="-379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Database Physical</a:t>
            </a:r>
            <a:endParaRPr lang="en-US" dirty="0"/>
          </a:p>
        </p:txBody>
      </p:sp>
      <p:graphicFrame>
        <p:nvGraphicFramePr>
          <p:cNvPr id="7" name="Diagram 6"/>
          <p:cNvGraphicFramePr/>
          <p:nvPr>
            <p:extLst>
              <p:ext uri="{D42A27DB-BD31-4B8C-83A1-F6EECF244321}">
                <p14:modId xmlns:p14="http://schemas.microsoft.com/office/powerpoint/2010/main" val="2818372725"/>
              </p:ext>
            </p:extLst>
          </p:nvPr>
        </p:nvGraphicFramePr>
        <p:xfrm>
          <a:off x="1746685" y="1184181"/>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9440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Streaming Replication</a:t>
            </a:r>
            <a:endParaRPr lang="en-US" dirty="0"/>
          </a:p>
        </p:txBody>
      </p:sp>
      <p:pic>
        <p:nvPicPr>
          <p:cNvPr id="11" name="Picture 8" descr="Image result for databa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1669" y="2720785"/>
            <a:ext cx="1106261" cy="141811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Image result for databa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9416" y="2720785"/>
            <a:ext cx="1106261" cy="141811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889970" y="4138898"/>
            <a:ext cx="849656" cy="369332"/>
          </a:xfrm>
          <a:prstGeom prst="rect">
            <a:avLst/>
          </a:prstGeom>
          <a:noFill/>
        </p:spPr>
        <p:txBody>
          <a:bodyPr wrap="none" rtlCol="0">
            <a:spAutoFit/>
          </a:bodyPr>
          <a:lstStyle/>
          <a:p>
            <a:r>
              <a:rPr lang="en-US" dirty="0" smtClean="0"/>
              <a:t>Master</a:t>
            </a:r>
          </a:p>
        </p:txBody>
      </p:sp>
      <p:sp>
        <p:nvSpPr>
          <p:cNvPr id="14" name="TextBox 13"/>
          <p:cNvSpPr txBox="1"/>
          <p:nvPr/>
        </p:nvSpPr>
        <p:spPr>
          <a:xfrm>
            <a:off x="8148800" y="4088098"/>
            <a:ext cx="667490" cy="369332"/>
          </a:xfrm>
          <a:prstGeom prst="rect">
            <a:avLst/>
          </a:prstGeom>
          <a:noFill/>
        </p:spPr>
        <p:txBody>
          <a:bodyPr wrap="none" rtlCol="0">
            <a:spAutoFit/>
          </a:bodyPr>
          <a:lstStyle/>
          <a:p>
            <a:r>
              <a:rPr lang="en-US" dirty="0" smtClean="0"/>
              <a:t>Slave</a:t>
            </a:r>
          </a:p>
        </p:txBody>
      </p:sp>
      <p:sp>
        <p:nvSpPr>
          <p:cNvPr id="9" name="Flowchart: Process 8"/>
          <p:cNvSpPr/>
          <p:nvPr/>
        </p:nvSpPr>
        <p:spPr>
          <a:xfrm>
            <a:off x="2978725" y="4932218"/>
            <a:ext cx="646550" cy="106774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WAL </a:t>
            </a:r>
            <a:endParaRPr lang="en-US" dirty="0"/>
          </a:p>
        </p:txBody>
      </p:sp>
      <p:sp>
        <p:nvSpPr>
          <p:cNvPr id="18" name="Oval 17"/>
          <p:cNvSpPr/>
          <p:nvPr/>
        </p:nvSpPr>
        <p:spPr>
          <a:xfrm>
            <a:off x="3989052" y="3148133"/>
            <a:ext cx="1228438" cy="5634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WAL sender</a:t>
            </a:r>
            <a:endParaRPr lang="en-US" sz="1400" dirty="0"/>
          </a:p>
        </p:txBody>
      </p:sp>
      <p:sp>
        <p:nvSpPr>
          <p:cNvPr id="22" name="Oval 21"/>
          <p:cNvSpPr/>
          <p:nvPr/>
        </p:nvSpPr>
        <p:spPr>
          <a:xfrm>
            <a:off x="6668654" y="3148133"/>
            <a:ext cx="1162726" cy="6285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WAL receiver</a:t>
            </a:r>
            <a:endParaRPr lang="en-US" sz="1400" dirty="0"/>
          </a:p>
        </p:txBody>
      </p:sp>
      <p:sp>
        <p:nvSpPr>
          <p:cNvPr id="19" name="Down Arrow 18"/>
          <p:cNvSpPr/>
          <p:nvPr/>
        </p:nvSpPr>
        <p:spPr>
          <a:xfrm>
            <a:off x="3195782" y="4508231"/>
            <a:ext cx="212436" cy="3223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a:off x="5332944" y="3368770"/>
            <a:ext cx="1220256" cy="1873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263790" y="2999438"/>
            <a:ext cx="1316066" cy="369332"/>
          </a:xfrm>
          <a:prstGeom prst="rect">
            <a:avLst/>
          </a:prstGeom>
          <a:noFill/>
        </p:spPr>
        <p:txBody>
          <a:bodyPr wrap="none" rtlCol="0">
            <a:spAutoFit/>
          </a:bodyPr>
          <a:lstStyle/>
          <a:p>
            <a:r>
              <a:rPr lang="en-US" dirty="0" smtClean="0"/>
              <a:t>WAL Record</a:t>
            </a:r>
            <a:endParaRPr lang="en-US" dirty="0"/>
          </a:p>
        </p:txBody>
      </p:sp>
      <p:sp>
        <p:nvSpPr>
          <p:cNvPr id="5" name="TextBox 4"/>
          <p:cNvSpPr txBox="1"/>
          <p:nvPr/>
        </p:nvSpPr>
        <p:spPr>
          <a:xfrm>
            <a:off x="3989052" y="5281426"/>
            <a:ext cx="793807" cy="369332"/>
          </a:xfrm>
          <a:prstGeom prst="rect">
            <a:avLst/>
          </a:prstGeom>
          <a:noFill/>
        </p:spPr>
        <p:txBody>
          <a:bodyPr wrap="none" rtlCol="0">
            <a:spAutoFit/>
          </a:bodyPr>
          <a:lstStyle/>
          <a:p>
            <a:r>
              <a:rPr lang="en-US" dirty="0" smtClean="0"/>
              <a:t>16 MB</a:t>
            </a:r>
            <a:endParaRPr lang="en-US" dirty="0"/>
          </a:p>
        </p:txBody>
      </p:sp>
      <p:cxnSp>
        <p:nvCxnSpPr>
          <p:cNvPr id="7" name="Straight Arrow Connector 6"/>
          <p:cNvCxnSpPr>
            <a:endCxn id="5" idx="1"/>
          </p:cNvCxnSpPr>
          <p:nvPr/>
        </p:nvCxnSpPr>
        <p:spPr>
          <a:xfrm>
            <a:off x="3739626" y="5466092"/>
            <a:ext cx="2494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814206" y="6077911"/>
            <a:ext cx="856966" cy="369332"/>
          </a:xfrm>
          <a:prstGeom prst="rect">
            <a:avLst/>
          </a:prstGeom>
          <a:noFill/>
        </p:spPr>
        <p:txBody>
          <a:bodyPr wrap="none" rtlCol="0">
            <a:spAutoFit/>
          </a:bodyPr>
          <a:lstStyle/>
          <a:p>
            <a:r>
              <a:rPr lang="en-US" dirty="0" err="1" smtClean="0"/>
              <a:t>pg_wal</a:t>
            </a:r>
            <a:endParaRPr lang="en-US" dirty="0"/>
          </a:p>
        </p:txBody>
      </p:sp>
      <p:sp>
        <p:nvSpPr>
          <p:cNvPr id="26" name="Flowchart: Process 25"/>
          <p:cNvSpPr/>
          <p:nvPr/>
        </p:nvSpPr>
        <p:spPr>
          <a:xfrm>
            <a:off x="752030" y="4929181"/>
            <a:ext cx="1138243" cy="106774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WAL</a:t>
            </a:r>
          </a:p>
          <a:p>
            <a:pPr algn="ctr"/>
            <a:r>
              <a:rPr lang="en-US" dirty="0" err="1" smtClean="0"/>
              <a:t>Archieve</a:t>
            </a:r>
            <a:r>
              <a:rPr lang="en-US" dirty="0" smtClean="0"/>
              <a:t> directory </a:t>
            </a:r>
            <a:endParaRPr lang="en-US" dirty="0"/>
          </a:p>
        </p:txBody>
      </p:sp>
      <p:sp>
        <p:nvSpPr>
          <p:cNvPr id="29" name="Left Arrow 28"/>
          <p:cNvSpPr/>
          <p:nvPr/>
        </p:nvSpPr>
        <p:spPr>
          <a:xfrm>
            <a:off x="2012543" y="5386192"/>
            <a:ext cx="827323" cy="2004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Process 30"/>
          <p:cNvSpPr/>
          <p:nvPr/>
        </p:nvSpPr>
        <p:spPr>
          <a:xfrm flipV="1">
            <a:off x="3021570" y="4999533"/>
            <a:ext cx="523729" cy="45719"/>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38" name="Flowchart: Process 37"/>
          <p:cNvSpPr/>
          <p:nvPr/>
        </p:nvSpPr>
        <p:spPr>
          <a:xfrm flipV="1">
            <a:off x="3025686" y="5040720"/>
            <a:ext cx="523729" cy="45719"/>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39" name="Flowchart: Process 38"/>
          <p:cNvSpPr/>
          <p:nvPr/>
        </p:nvSpPr>
        <p:spPr>
          <a:xfrm flipV="1">
            <a:off x="3029802" y="5081907"/>
            <a:ext cx="523729" cy="45719"/>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45" name="Flowchart: Process 44"/>
          <p:cNvSpPr/>
          <p:nvPr/>
        </p:nvSpPr>
        <p:spPr>
          <a:xfrm flipV="1">
            <a:off x="3021564" y="5123094"/>
            <a:ext cx="523729" cy="45719"/>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46" name="TextBox 45"/>
          <p:cNvSpPr txBox="1"/>
          <p:nvPr/>
        </p:nvSpPr>
        <p:spPr>
          <a:xfrm>
            <a:off x="1023877" y="1635474"/>
            <a:ext cx="2647296" cy="369332"/>
          </a:xfrm>
          <a:prstGeom prst="rect">
            <a:avLst/>
          </a:prstGeom>
          <a:noFill/>
        </p:spPr>
        <p:txBody>
          <a:bodyPr wrap="square" rtlCol="0">
            <a:spAutoFit/>
          </a:bodyPr>
          <a:lstStyle/>
          <a:p>
            <a:r>
              <a:rPr lang="en-US" dirty="0"/>
              <a:t>Record-based log shipping</a:t>
            </a:r>
            <a:endParaRPr lang="en-US" sz="2000" b="1" dirty="0"/>
          </a:p>
        </p:txBody>
      </p:sp>
      <p:sp>
        <p:nvSpPr>
          <p:cNvPr id="47" name="TextBox 46"/>
          <p:cNvSpPr txBox="1"/>
          <p:nvPr/>
        </p:nvSpPr>
        <p:spPr>
          <a:xfrm>
            <a:off x="5081944" y="1472419"/>
            <a:ext cx="6963701" cy="369332"/>
          </a:xfrm>
          <a:prstGeom prst="rect">
            <a:avLst/>
          </a:prstGeom>
          <a:noFill/>
        </p:spPr>
        <p:txBody>
          <a:bodyPr wrap="none" rtlCol="0">
            <a:spAutoFit/>
          </a:bodyPr>
          <a:lstStyle/>
          <a:p>
            <a:r>
              <a:rPr lang="en-US" dirty="0" smtClean="0"/>
              <a:t>The </a:t>
            </a:r>
            <a:r>
              <a:rPr lang="en-US" dirty="0"/>
              <a:t>primary and standby servers so that they are as similar as possible</a:t>
            </a:r>
          </a:p>
        </p:txBody>
      </p:sp>
      <p:sp>
        <p:nvSpPr>
          <p:cNvPr id="48" name="TextBox 47"/>
          <p:cNvSpPr txBox="1"/>
          <p:nvPr/>
        </p:nvSpPr>
        <p:spPr>
          <a:xfrm>
            <a:off x="5081944" y="1841751"/>
            <a:ext cx="4938596" cy="369332"/>
          </a:xfrm>
          <a:prstGeom prst="rect">
            <a:avLst/>
          </a:prstGeom>
          <a:noFill/>
        </p:spPr>
        <p:txBody>
          <a:bodyPr wrap="none" rtlCol="0">
            <a:spAutoFit/>
          </a:bodyPr>
          <a:lstStyle/>
          <a:p>
            <a:r>
              <a:rPr lang="en-US" dirty="0"/>
              <a:t>1</a:t>
            </a:r>
            <a:r>
              <a:rPr lang="en-US" dirty="0" smtClean="0"/>
              <a:t>- Major</a:t>
            </a:r>
            <a:r>
              <a:rPr lang="en-US" dirty="0"/>
              <a:t> PostgreSQL release levels </a:t>
            </a:r>
            <a:r>
              <a:rPr lang="en-US" dirty="0" smtClean="0"/>
              <a:t>should be same</a:t>
            </a:r>
            <a:endParaRPr lang="en-US" dirty="0"/>
          </a:p>
        </p:txBody>
      </p:sp>
      <p:sp>
        <p:nvSpPr>
          <p:cNvPr id="49" name="TextBox 48"/>
          <p:cNvSpPr txBox="1"/>
          <p:nvPr/>
        </p:nvSpPr>
        <p:spPr>
          <a:xfrm>
            <a:off x="5096558" y="2223609"/>
            <a:ext cx="4035400" cy="369332"/>
          </a:xfrm>
          <a:prstGeom prst="rect">
            <a:avLst/>
          </a:prstGeom>
          <a:noFill/>
        </p:spPr>
        <p:txBody>
          <a:bodyPr wrap="none" rtlCol="0">
            <a:spAutoFit/>
          </a:bodyPr>
          <a:lstStyle/>
          <a:p>
            <a:r>
              <a:rPr lang="en-US" dirty="0"/>
              <a:t>2</a:t>
            </a:r>
            <a:r>
              <a:rPr lang="en-US" dirty="0" smtClean="0"/>
              <a:t>- </a:t>
            </a:r>
            <a:r>
              <a:rPr lang="en-US" dirty="0"/>
              <a:t>32-bit to a 64-bit system will not work.</a:t>
            </a:r>
          </a:p>
        </p:txBody>
      </p:sp>
      <p:sp>
        <p:nvSpPr>
          <p:cNvPr id="27" name="TextBox 26"/>
          <p:cNvSpPr txBox="1"/>
          <p:nvPr/>
        </p:nvSpPr>
        <p:spPr>
          <a:xfrm>
            <a:off x="8178711" y="5996930"/>
            <a:ext cx="856966" cy="369332"/>
          </a:xfrm>
          <a:prstGeom prst="rect">
            <a:avLst/>
          </a:prstGeom>
          <a:noFill/>
        </p:spPr>
        <p:txBody>
          <a:bodyPr wrap="none" rtlCol="0">
            <a:spAutoFit/>
          </a:bodyPr>
          <a:lstStyle/>
          <a:p>
            <a:r>
              <a:rPr lang="en-US" dirty="0" err="1" smtClean="0"/>
              <a:t>pg_wal</a:t>
            </a:r>
            <a:endParaRPr lang="en-US" dirty="0"/>
          </a:p>
        </p:txBody>
      </p:sp>
      <p:sp>
        <p:nvSpPr>
          <p:cNvPr id="28" name="TextBox 27"/>
          <p:cNvSpPr txBox="1"/>
          <p:nvPr/>
        </p:nvSpPr>
        <p:spPr>
          <a:xfrm>
            <a:off x="10179244" y="4323564"/>
            <a:ext cx="752578" cy="461665"/>
          </a:xfrm>
          <a:prstGeom prst="rect">
            <a:avLst/>
          </a:prstGeom>
          <a:noFill/>
        </p:spPr>
        <p:txBody>
          <a:bodyPr wrap="none" rtlCol="0">
            <a:spAutoFit/>
          </a:bodyPr>
          <a:lstStyle/>
          <a:p>
            <a:r>
              <a:rPr lang="en-US" sz="2400" dirty="0" smtClean="0"/>
              <a:t>WAL</a:t>
            </a:r>
            <a:endParaRPr lang="en-US" sz="2400" dirty="0"/>
          </a:p>
        </p:txBody>
      </p:sp>
      <p:cxnSp>
        <p:nvCxnSpPr>
          <p:cNvPr id="6" name="Straight Arrow Connector 5"/>
          <p:cNvCxnSpPr/>
          <p:nvPr/>
        </p:nvCxnSpPr>
        <p:spPr>
          <a:xfrm flipH="1">
            <a:off x="9131958" y="4669424"/>
            <a:ext cx="932935" cy="259757"/>
          </a:xfrm>
          <a:prstGeom prst="straightConnector1">
            <a:avLst/>
          </a:prstGeom>
          <a:ln>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779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circle(in)">
                                      <p:cBhvr>
                                        <p:cTn id="7" dur="20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37" presetClass="path" presetSubtype="0" accel="50000" decel="50000" fill="hold" grpId="0" nodeType="clickEffect">
                                  <p:stCondLst>
                                    <p:cond delay="0"/>
                                  </p:stCondLst>
                                  <p:childTnLst>
                                    <p:animMotion origin="layout" path="M -8.33333E-7 -0.00695 L 0.1155 -0.0588 C 0.13958 -0.07037 0.17565 -0.07639 0.21367 -0.07639 C 0.25677 -0.07639 0.29128 -0.07037 0.31537 -0.0588 L 0.43099 -0.00695 " pathEditMode="relative" rAng="0" ptsTypes="AAAAA">
                                      <p:cBhvr>
                                        <p:cTn id="11" dur="2000" fill="hold"/>
                                        <p:tgtEl>
                                          <p:spTgt spid="31"/>
                                        </p:tgtEl>
                                        <p:attrNameLst>
                                          <p:attrName>ppt_x</p:attrName>
                                          <p:attrName>ppt_y</p:attrName>
                                        </p:attrNameLst>
                                      </p:cBhvr>
                                      <p:rCtr x="21549" y="-3472"/>
                                    </p:animMotion>
                                  </p:childTnLst>
                                </p:cTn>
                              </p:par>
                              <p:par>
                                <p:cTn id="12" presetID="16" presetClass="entr" presetSubtype="21"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barn(inVertical)">
                                      <p:cBhvr>
                                        <p:cTn id="14" dur="5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down)">
                                      <p:cBhvr>
                                        <p:cTn id="19" dur="500"/>
                                        <p:tgtEl>
                                          <p:spTgt spid="28"/>
                                        </p:tgtEl>
                                      </p:cBhvr>
                                    </p:animEffect>
                                  </p:childTnLst>
                                </p:cTn>
                              </p:par>
                              <p:par>
                                <p:cTn id="20" presetID="22" presetClass="entr" presetSubtype="4"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7" presetClass="path" presetSubtype="0" accel="50000" decel="50000" fill="hold" grpId="0" nodeType="clickEffect">
                                  <p:stCondLst>
                                    <p:cond delay="0"/>
                                  </p:stCondLst>
                                  <p:childTnLst>
                                    <p:animMotion origin="layout" path="M -1.45833E-6 -0.00694 L 0.1155 -0.05879 C 0.13958 -0.07037 0.17565 -0.07638 0.21367 -0.07638 C 0.25677 -0.07638 0.29128 -0.07037 0.31537 -0.05879 L 0.43099 -0.00694 " pathEditMode="relative" rAng="0" ptsTypes="AAAAA">
                                      <p:cBhvr>
                                        <p:cTn id="26" dur="2000" fill="hold"/>
                                        <p:tgtEl>
                                          <p:spTgt spid="38"/>
                                        </p:tgtEl>
                                        <p:attrNameLst>
                                          <p:attrName>ppt_x</p:attrName>
                                          <p:attrName>ppt_y</p:attrName>
                                        </p:attrNameLst>
                                      </p:cBhvr>
                                      <p:rCtr x="21549" y="-3472"/>
                                    </p:animMotion>
                                  </p:childTnLst>
                                </p:cTn>
                              </p:par>
                            </p:childTnLst>
                          </p:cTn>
                        </p:par>
                      </p:childTnLst>
                    </p:cTn>
                  </p:par>
                  <p:par>
                    <p:cTn id="27" fill="hold">
                      <p:stCondLst>
                        <p:cond delay="indefinite"/>
                      </p:stCondLst>
                      <p:childTnLst>
                        <p:par>
                          <p:cTn id="28" fill="hold">
                            <p:stCondLst>
                              <p:cond delay="0"/>
                            </p:stCondLst>
                            <p:childTnLst>
                              <p:par>
                                <p:cTn id="29" presetID="37" presetClass="path" presetSubtype="0" accel="50000" decel="50000" fill="hold" grpId="0" nodeType="clickEffect">
                                  <p:stCondLst>
                                    <p:cond delay="0"/>
                                  </p:stCondLst>
                                  <p:childTnLst>
                                    <p:animMotion origin="layout" path="M -0.00104 -0.00694 L 0.11446 -0.05879 C 0.13854 -0.07037 0.17461 -0.07639 0.21263 -0.07639 C 0.25573 -0.07639 0.29024 -0.07037 0.31432 -0.05879 L 0.42995 -0.00694 " pathEditMode="relative" rAng="0" ptsTypes="AAAAA">
                                      <p:cBhvr>
                                        <p:cTn id="30" dur="2000" fill="hold"/>
                                        <p:tgtEl>
                                          <p:spTgt spid="39"/>
                                        </p:tgtEl>
                                        <p:attrNameLst>
                                          <p:attrName>ppt_x</p:attrName>
                                          <p:attrName>ppt_y</p:attrName>
                                        </p:attrNameLst>
                                      </p:cBhvr>
                                      <p:rCtr x="21549" y="-3472"/>
                                    </p:animMotion>
                                  </p:childTnLst>
                                </p:cTn>
                              </p:par>
                            </p:childTnLst>
                          </p:cTn>
                        </p:par>
                      </p:childTnLst>
                    </p:cTn>
                  </p:par>
                  <p:par>
                    <p:cTn id="31" fill="hold">
                      <p:stCondLst>
                        <p:cond delay="indefinite"/>
                      </p:stCondLst>
                      <p:childTnLst>
                        <p:par>
                          <p:cTn id="32" fill="hold">
                            <p:stCondLst>
                              <p:cond delay="0"/>
                            </p:stCondLst>
                            <p:childTnLst>
                              <p:par>
                                <p:cTn id="33" presetID="37" presetClass="path" presetSubtype="0" accel="50000" decel="50000" fill="hold" grpId="0" nodeType="clickEffect">
                                  <p:stCondLst>
                                    <p:cond delay="0"/>
                                  </p:stCondLst>
                                  <p:childTnLst>
                                    <p:animMotion origin="layout" path="M -0.00104 -0.00694 L 0.11445 -0.05879 C 0.13854 -0.07037 0.17461 -0.07639 0.21263 -0.07639 C 0.25573 -0.07639 0.29024 -0.07037 0.31432 -0.05879 L 0.42995 -0.00694 " pathEditMode="relative" rAng="0" ptsTypes="AAAAA">
                                      <p:cBhvr>
                                        <p:cTn id="34" dur="2000" fill="hold"/>
                                        <p:tgtEl>
                                          <p:spTgt spid="45"/>
                                        </p:tgtEl>
                                        <p:attrNameLst>
                                          <p:attrName>ppt_x</p:attrName>
                                          <p:attrName>ppt_y</p:attrName>
                                        </p:attrNameLst>
                                      </p:cBhvr>
                                      <p:rCtr x="21549" y="-3472"/>
                                    </p:animMotion>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fade">
                                      <p:cBhvr>
                                        <p:cTn id="39" dur="500"/>
                                        <p:tgtEl>
                                          <p:spTgt spid="47"/>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circle(in)">
                                      <p:cBhvr>
                                        <p:cTn id="44" dur="2000"/>
                                        <p:tgtEl>
                                          <p:spTgt spid="48"/>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grpId="0" nodeType="click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heel(1)">
                                      <p:cBhvr>
                                        <p:cTn id="49" dur="2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8" grpId="0" animBg="1"/>
      <p:bldP spid="39" grpId="0" animBg="1"/>
      <p:bldP spid="45" grpId="0" animBg="1"/>
      <p:bldP spid="46" grpId="0"/>
      <p:bldP spid="47" grpId="0"/>
      <p:bldP spid="48" grpId="0"/>
      <p:bldP spid="49"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Database Physical</a:t>
            </a:r>
            <a:endParaRPr lang="en-US" dirty="0"/>
          </a:p>
        </p:txBody>
      </p:sp>
      <p:graphicFrame>
        <p:nvGraphicFramePr>
          <p:cNvPr id="7" name="Diagram 6"/>
          <p:cNvGraphicFramePr/>
          <p:nvPr>
            <p:extLst>
              <p:ext uri="{D42A27DB-BD31-4B8C-83A1-F6EECF244321}">
                <p14:modId xmlns:p14="http://schemas.microsoft.com/office/powerpoint/2010/main" val="966914771"/>
              </p:ext>
            </p:extLst>
          </p:nvPr>
        </p:nvGraphicFramePr>
        <p:xfrm>
          <a:off x="1746685" y="1184181"/>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98895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Streaming Replication</a:t>
            </a:r>
            <a:endParaRPr lang="en-US" dirty="0"/>
          </a:p>
        </p:txBody>
      </p:sp>
      <p:pic>
        <p:nvPicPr>
          <p:cNvPr id="11" name="Picture 8" descr="Image result for databa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1669" y="2720785"/>
            <a:ext cx="1106261" cy="141811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Image result for databa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9416" y="2720785"/>
            <a:ext cx="1106261" cy="141811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889970" y="4138898"/>
            <a:ext cx="849656" cy="369332"/>
          </a:xfrm>
          <a:prstGeom prst="rect">
            <a:avLst/>
          </a:prstGeom>
          <a:noFill/>
        </p:spPr>
        <p:txBody>
          <a:bodyPr wrap="none" rtlCol="0">
            <a:spAutoFit/>
          </a:bodyPr>
          <a:lstStyle/>
          <a:p>
            <a:r>
              <a:rPr lang="en-US" dirty="0" smtClean="0"/>
              <a:t>Master</a:t>
            </a:r>
          </a:p>
        </p:txBody>
      </p:sp>
      <p:sp>
        <p:nvSpPr>
          <p:cNvPr id="14" name="TextBox 13"/>
          <p:cNvSpPr txBox="1"/>
          <p:nvPr/>
        </p:nvSpPr>
        <p:spPr>
          <a:xfrm>
            <a:off x="8148800" y="4088098"/>
            <a:ext cx="667490" cy="369332"/>
          </a:xfrm>
          <a:prstGeom prst="rect">
            <a:avLst/>
          </a:prstGeom>
          <a:noFill/>
        </p:spPr>
        <p:txBody>
          <a:bodyPr wrap="none" rtlCol="0">
            <a:spAutoFit/>
          </a:bodyPr>
          <a:lstStyle/>
          <a:p>
            <a:r>
              <a:rPr lang="en-US" dirty="0" smtClean="0"/>
              <a:t>Slave</a:t>
            </a:r>
          </a:p>
        </p:txBody>
      </p:sp>
      <p:sp>
        <p:nvSpPr>
          <p:cNvPr id="9" name="Flowchart: Process 8"/>
          <p:cNvSpPr/>
          <p:nvPr/>
        </p:nvSpPr>
        <p:spPr>
          <a:xfrm>
            <a:off x="2978725" y="4932218"/>
            <a:ext cx="646550" cy="106774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WAL </a:t>
            </a:r>
            <a:endParaRPr lang="en-US" dirty="0"/>
          </a:p>
        </p:txBody>
      </p:sp>
      <p:sp>
        <p:nvSpPr>
          <p:cNvPr id="18" name="Oval 17"/>
          <p:cNvSpPr/>
          <p:nvPr/>
        </p:nvSpPr>
        <p:spPr>
          <a:xfrm>
            <a:off x="3989052" y="3148133"/>
            <a:ext cx="1228438" cy="5634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WAL sender</a:t>
            </a:r>
            <a:endParaRPr lang="en-US" sz="1400" dirty="0"/>
          </a:p>
        </p:txBody>
      </p:sp>
      <p:sp>
        <p:nvSpPr>
          <p:cNvPr id="22" name="Oval 21"/>
          <p:cNvSpPr/>
          <p:nvPr/>
        </p:nvSpPr>
        <p:spPr>
          <a:xfrm>
            <a:off x="6668654" y="3148133"/>
            <a:ext cx="1162726" cy="6285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WAL receiver</a:t>
            </a:r>
            <a:endParaRPr lang="en-US" sz="1400" dirty="0"/>
          </a:p>
        </p:txBody>
      </p:sp>
      <p:sp>
        <p:nvSpPr>
          <p:cNvPr id="19" name="Down Arrow 18"/>
          <p:cNvSpPr/>
          <p:nvPr/>
        </p:nvSpPr>
        <p:spPr>
          <a:xfrm>
            <a:off x="3195782" y="4508231"/>
            <a:ext cx="212436" cy="3223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a:off x="5332944" y="3368770"/>
            <a:ext cx="1220256" cy="1873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263790" y="2999438"/>
            <a:ext cx="1316066" cy="369332"/>
          </a:xfrm>
          <a:prstGeom prst="rect">
            <a:avLst/>
          </a:prstGeom>
          <a:noFill/>
        </p:spPr>
        <p:txBody>
          <a:bodyPr wrap="none" rtlCol="0">
            <a:spAutoFit/>
          </a:bodyPr>
          <a:lstStyle/>
          <a:p>
            <a:r>
              <a:rPr lang="en-US" dirty="0" smtClean="0"/>
              <a:t>WAL Record</a:t>
            </a:r>
            <a:endParaRPr lang="en-US" dirty="0"/>
          </a:p>
        </p:txBody>
      </p:sp>
      <p:sp>
        <p:nvSpPr>
          <p:cNvPr id="5" name="TextBox 4"/>
          <p:cNvSpPr txBox="1"/>
          <p:nvPr/>
        </p:nvSpPr>
        <p:spPr>
          <a:xfrm>
            <a:off x="4423683" y="5301734"/>
            <a:ext cx="793807" cy="369332"/>
          </a:xfrm>
          <a:prstGeom prst="rect">
            <a:avLst/>
          </a:prstGeom>
          <a:noFill/>
        </p:spPr>
        <p:txBody>
          <a:bodyPr wrap="none" rtlCol="0">
            <a:spAutoFit/>
          </a:bodyPr>
          <a:lstStyle/>
          <a:p>
            <a:r>
              <a:rPr lang="en-US" dirty="0" smtClean="0"/>
              <a:t>16 MB</a:t>
            </a:r>
            <a:endParaRPr lang="en-US" dirty="0"/>
          </a:p>
        </p:txBody>
      </p:sp>
      <p:cxnSp>
        <p:nvCxnSpPr>
          <p:cNvPr id="7" name="Straight Arrow Connector 6"/>
          <p:cNvCxnSpPr/>
          <p:nvPr/>
        </p:nvCxnSpPr>
        <p:spPr>
          <a:xfrm>
            <a:off x="3902913" y="5478618"/>
            <a:ext cx="443619" cy="77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9104795" y="791117"/>
            <a:ext cx="2338257" cy="461665"/>
          </a:xfrm>
          <a:prstGeom prst="rect">
            <a:avLst/>
          </a:prstGeom>
          <a:noFill/>
        </p:spPr>
        <p:txBody>
          <a:bodyPr wrap="square" rtlCol="0">
            <a:spAutoFit/>
          </a:bodyPr>
          <a:lstStyle/>
          <a:p>
            <a:r>
              <a:rPr lang="en-US" sz="2400" dirty="0" smtClean="0"/>
              <a:t>1- </a:t>
            </a:r>
            <a:r>
              <a:rPr lang="en-US" sz="2400" dirty="0" err="1" smtClean="0"/>
              <a:t>Async</a:t>
            </a:r>
            <a:r>
              <a:rPr lang="en-US" sz="2400" dirty="0" smtClean="0"/>
              <a:t> vs Sync</a:t>
            </a:r>
            <a:endParaRPr lang="en-US" sz="2400" dirty="0"/>
          </a:p>
        </p:txBody>
      </p:sp>
      <p:sp>
        <p:nvSpPr>
          <p:cNvPr id="25" name="TextBox 24"/>
          <p:cNvSpPr txBox="1"/>
          <p:nvPr/>
        </p:nvSpPr>
        <p:spPr>
          <a:xfrm>
            <a:off x="9104795" y="1252782"/>
            <a:ext cx="3979242" cy="830997"/>
          </a:xfrm>
          <a:prstGeom prst="rect">
            <a:avLst/>
          </a:prstGeom>
          <a:noFill/>
        </p:spPr>
        <p:txBody>
          <a:bodyPr wrap="square" rtlCol="0">
            <a:spAutoFit/>
          </a:bodyPr>
          <a:lstStyle/>
          <a:p>
            <a:r>
              <a:rPr lang="en-US" sz="2400" dirty="0" smtClean="0"/>
              <a:t>2- Hot Standby or Warm Standby?</a:t>
            </a:r>
            <a:endParaRPr lang="en-US" sz="2400" dirty="0"/>
          </a:p>
        </p:txBody>
      </p:sp>
      <p:cxnSp>
        <p:nvCxnSpPr>
          <p:cNvPr id="15" name="Straight Arrow Connector 14"/>
          <p:cNvCxnSpPr/>
          <p:nvPr/>
        </p:nvCxnSpPr>
        <p:spPr>
          <a:xfrm>
            <a:off x="3088880" y="1537088"/>
            <a:ext cx="12526" cy="10741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3425997" y="1537088"/>
            <a:ext cx="0" cy="10505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522861" y="2035294"/>
            <a:ext cx="609654" cy="369332"/>
          </a:xfrm>
          <a:prstGeom prst="rect">
            <a:avLst/>
          </a:prstGeom>
          <a:noFill/>
        </p:spPr>
        <p:txBody>
          <a:bodyPr wrap="none" rtlCol="0">
            <a:spAutoFit/>
          </a:bodyPr>
          <a:lstStyle/>
          <a:p>
            <a:r>
              <a:rPr lang="en-US" dirty="0" smtClean="0"/>
              <a:t>read</a:t>
            </a:r>
            <a:endParaRPr lang="en-US" dirty="0"/>
          </a:p>
        </p:txBody>
      </p:sp>
      <p:sp>
        <p:nvSpPr>
          <p:cNvPr id="34" name="TextBox 33"/>
          <p:cNvSpPr txBox="1"/>
          <p:nvPr/>
        </p:nvSpPr>
        <p:spPr>
          <a:xfrm>
            <a:off x="2356405" y="2035294"/>
            <a:ext cx="672685" cy="369332"/>
          </a:xfrm>
          <a:prstGeom prst="rect">
            <a:avLst/>
          </a:prstGeom>
          <a:noFill/>
        </p:spPr>
        <p:txBody>
          <a:bodyPr wrap="none" rtlCol="0">
            <a:spAutoFit/>
          </a:bodyPr>
          <a:lstStyle/>
          <a:p>
            <a:r>
              <a:rPr lang="en-US" dirty="0" smtClean="0"/>
              <a:t>write</a:t>
            </a:r>
            <a:endParaRPr lang="en-US" dirty="0"/>
          </a:p>
        </p:txBody>
      </p:sp>
      <p:cxnSp>
        <p:nvCxnSpPr>
          <p:cNvPr id="35" name="Straight Arrow Connector 34"/>
          <p:cNvCxnSpPr/>
          <p:nvPr/>
        </p:nvCxnSpPr>
        <p:spPr>
          <a:xfrm flipV="1">
            <a:off x="8329159" y="1563125"/>
            <a:ext cx="0" cy="10505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8426023" y="2061331"/>
            <a:ext cx="609654" cy="369332"/>
          </a:xfrm>
          <a:prstGeom prst="rect">
            <a:avLst/>
          </a:prstGeom>
          <a:noFill/>
        </p:spPr>
        <p:txBody>
          <a:bodyPr wrap="none" rtlCol="0">
            <a:spAutoFit/>
          </a:bodyPr>
          <a:lstStyle/>
          <a:p>
            <a:r>
              <a:rPr lang="en-US" dirty="0" smtClean="0"/>
              <a:t>read</a:t>
            </a:r>
            <a:endParaRPr lang="en-US" dirty="0"/>
          </a:p>
        </p:txBody>
      </p:sp>
      <p:sp>
        <p:nvSpPr>
          <p:cNvPr id="49" name="TextBox 48"/>
          <p:cNvSpPr txBox="1"/>
          <p:nvPr/>
        </p:nvSpPr>
        <p:spPr>
          <a:xfrm>
            <a:off x="2825593" y="6054623"/>
            <a:ext cx="856966" cy="369332"/>
          </a:xfrm>
          <a:prstGeom prst="rect">
            <a:avLst/>
          </a:prstGeom>
          <a:noFill/>
        </p:spPr>
        <p:txBody>
          <a:bodyPr wrap="none" rtlCol="0">
            <a:spAutoFit/>
          </a:bodyPr>
          <a:lstStyle/>
          <a:p>
            <a:r>
              <a:rPr lang="en-US" dirty="0" err="1" smtClean="0"/>
              <a:t>pg_wal</a:t>
            </a:r>
            <a:endParaRPr lang="en-US" dirty="0"/>
          </a:p>
        </p:txBody>
      </p:sp>
      <p:sp>
        <p:nvSpPr>
          <p:cNvPr id="50" name="Flowchart: Process 49"/>
          <p:cNvSpPr/>
          <p:nvPr/>
        </p:nvSpPr>
        <p:spPr>
          <a:xfrm>
            <a:off x="802134" y="4929181"/>
            <a:ext cx="1138243" cy="106774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WAL</a:t>
            </a:r>
          </a:p>
          <a:p>
            <a:pPr algn="ctr"/>
            <a:r>
              <a:rPr lang="en-US" dirty="0" err="1" smtClean="0"/>
              <a:t>Archieve</a:t>
            </a:r>
            <a:r>
              <a:rPr lang="en-US" dirty="0" smtClean="0"/>
              <a:t> directory </a:t>
            </a:r>
            <a:endParaRPr lang="en-US" dirty="0"/>
          </a:p>
        </p:txBody>
      </p:sp>
      <p:sp>
        <p:nvSpPr>
          <p:cNvPr id="51" name="Left Arrow 50"/>
          <p:cNvSpPr/>
          <p:nvPr/>
        </p:nvSpPr>
        <p:spPr>
          <a:xfrm>
            <a:off x="2062647" y="5386192"/>
            <a:ext cx="827323" cy="2004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1463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out)">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randombar(horizont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25"/>
                                        </p:tgtEl>
                                      </p:cBhvr>
                                    </p:animEffect>
                                    <p:set>
                                      <p:cBhvr>
                                        <p:cTn id="17" dur="1" fill="hold">
                                          <p:stCondLst>
                                            <p:cond delay="499"/>
                                          </p:stCondLst>
                                        </p:cTn>
                                        <p:tgtEl>
                                          <p:spTgt spid="2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6">
                                            <p:txEl>
                                              <p:pRg st="0" end="0"/>
                                            </p:txEl>
                                          </p:spTgt>
                                        </p:tgtEl>
                                      </p:cBhvr>
                                    </p:animEffect>
                                    <p:set>
                                      <p:cBhvr>
                                        <p:cTn id="22" dur="1" fill="hold">
                                          <p:stCondLst>
                                            <p:cond delay="499"/>
                                          </p:stCondLst>
                                        </p:cTn>
                                        <p:tgtEl>
                                          <p:spTgt spid="6">
                                            <p:txEl>
                                              <p:pRg st="0" end="0"/>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2"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down)">
                                      <p:cBhvr>
                                        <p:cTn id="32" dur="500"/>
                                        <p:tgtEl>
                                          <p:spTgt spid="34"/>
                                        </p:tgtEl>
                                      </p:cBhvr>
                                    </p:animEffect>
                                  </p:childTnLst>
                                </p:cTn>
                              </p:par>
                              <p:par>
                                <p:cTn id="33" presetID="22" presetClass="entr" presetSubtype="4"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par>
                                <p:cTn id="36" presetID="22" presetClass="entr" presetSubtype="4"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down)">
                                      <p:cBhvr>
                                        <p:cTn id="38" dur="500"/>
                                        <p:tgtEl>
                                          <p:spTgt spid="28"/>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down)">
                                      <p:cBhvr>
                                        <p:cTn id="41" dur="500"/>
                                        <p:tgtEl>
                                          <p:spTgt spid="33"/>
                                        </p:tgtEl>
                                      </p:cBhvr>
                                    </p:animEffect>
                                  </p:childTnLst>
                                </p:cTn>
                              </p:par>
                              <p:par>
                                <p:cTn id="42" presetID="10" presetClass="entr" presetSubtype="0" fill="hold" nodeType="with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500"/>
                                        <p:tgtEl>
                                          <p:spTgt spid="3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25" grpId="0"/>
      <p:bldP spid="25" grpId="1"/>
      <p:bldP spid="25" grpId="2"/>
      <p:bldP spid="33" grpId="0"/>
      <p:bldP spid="34"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Database Physical</a:t>
            </a:r>
            <a:endParaRPr lang="en-US" dirty="0"/>
          </a:p>
        </p:txBody>
      </p:sp>
      <p:graphicFrame>
        <p:nvGraphicFramePr>
          <p:cNvPr id="7" name="Diagram 6"/>
          <p:cNvGraphicFramePr/>
          <p:nvPr>
            <p:extLst>
              <p:ext uri="{D42A27DB-BD31-4B8C-83A1-F6EECF244321}">
                <p14:modId xmlns:p14="http://schemas.microsoft.com/office/powerpoint/2010/main" val="7077033"/>
              </p:ext>
            </p:extLst>
          </p:nvPr>
        </p:nvGraphicFramePr>
        <p:xfrm>
          <a:off x="1746685" y="1184181"/>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9401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Quorum Commit for Sync Replication</a:t>
            </a:r>
          </a:p>
        </p:txBody>
      </p:sp>
      <p:sp>
        <p:nvSpPr>
          <p:cNvPr id="3" name="Content Placeholder 2"/>
          <p:cNvSpPr>
            <a:spLocks noGrp="1"/>
          </p:cNvSpPr>
          <p:nvPr>
            <p:ph idx="1"/>
          </p:nvPr>
        </p:nvSpPr>
        <p:spPr/>
        <p:txBody>
          <a:bodyPr/>
          <a:lstStyle/>
          <a:p>
            <a:r>
              <a:rPr lang="en-US" dirty="0"/>
              <a:t>10.0: Quorum </a:t>
            </a:r>
            <a:r>
              <a:rPr lang="en-US" dirty="0" smtClean="0"/>
              <a:t>Commit</a:t>
            </a:r>
          </a:p>
          <a:p>
            <a:endParaRPr lang="en-US" dirty="0"/>
          </a:p>
          <a:p>
            <a:pPr marL="0" indent="0">
              <a:buNone/>
            </a:pPr>
            <a:endParaRPr lang="en-US" dirty="0"/>
          </a:p>
        </p:txBody>
      </p:sp>
      <p:pic>
        <p:nvPicPr>
          <p:cNvPr id="8" name="Picture 8" descr="Image result for databa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969" y="3273718"/>
            <a:ext cx="1106261" cy="141811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Image result for databa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3998" y="3273718"/>
            <a:ext cx="1106261" cy="141811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786271" y="4664184"/>
            <a:ext cx="849656" cy="369332"/>
          </a:xfrm>
          <a:prstGeom prst="rect">
            <a:avLst/>
          </a:prstGeom>
          <a:noFill/>
        </p:spPr>
        <p:txBody>
          <a:bodyPr wrap="none" rtlCol="0">
            <a:spAutoFit/>
          </a:bodyPr>
          <a:lstStyle/>
          <a:p>
            <a:r>
              <a:rPr lang="en-US" dirty="0" smtClean="0"/>
              <a:t>Master</a:t>
            </a:r>
            <a:endParaRPr lang="en-US" dirty="0"/>
          </a:p>
        </p:txBody>
      </p:sp>
      <p:sp>
        <p:nvSpPr>
          <p:cNvPr id="11" name="TextBox 10"/>
          <p:cNvSpPr txBox="1"/>
          <p:nvPr/>
        </p:nvSpPr>
        <p:spPr>
          <a:xfrm>
            <a:off x="7803384" y="4664184"/>
            <a:ext cx="837409" cy="369332"/>
          </a:xfrm>
          <a:prstGeom prst="rect">
            <a:avLst/>
          </a:prstGeom>
          <a:noFill/>
        </p:spPr>
        <p:txBody>
          <a:bodyPr wrap="none" rtlCol="0">
            <a:spAutoFit/>
          </a:bodyPr>
          <a:lstStyle/>
          <a:p>
            <a:r>
              <a:rPr lang="en-US" dirty="0" smtClean="0"/>
              <a:t>Slave 2</a:t>
            </a:r>
            <a:endParaRPr lang="en-US" dirty="0"/>
          </a:p>
        </p:txBody>
      </p:sp>
      <p:pic>
        <p:nvPicPr>
          <p:cNvPr id="12" name="Picture 11" descr="Image result for databa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3998" y="5098202"/>
            <a:ext cx="1106261" cy="141811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7803384" y="6488668"/>
            <a:ext cx="837409" cy="369332"/>
          </a:xfrm>
          <a:prstGeom prst="rect">
            <a:avLst/>
          </a:prstGeom>
          <a:noFill/>
        </p:spPr>
        <p:txBody>
          <a:bodyPr wrap="none" rtlCol="0">
            <a:spAutoFit/>
          </a:bodyPr>
          <a:lstStyle/>
          <a:p>
            <a:r>
              <a:rPr lang="en-US" dirty="0" smtClean="0"/>
              <a:t>Slave 3</a:t>
            </a:r>
            <a:endParaRPr lang="en-US" dirty="0"/>
          </a:p>
        </p:txBody>
      </p:sp>
      <p:pic>
        <p:nvPicPr>
          <p:cNvPr id="14" name="Picture 13" descr="Image result for databa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3998" y="1513920"/>
            <a:ext cx="1106261" cy="141811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7803384" y="2904386"/>
            <a:ext cx="837409" cy="369332"/>
          </a:xfrm>
          <a:prstGeom prst="rect">
            <a:avLst/>
          </a:prstGeom>
          <a:noFill/>
        </p:spPr>
        <p:txBody>
          <a:bodyPr wrap="none" rtlCol="0">
            <a:spAutoFit/>
          </a:bodyPr>
          <a:lstStyle/>
          <a:p>
            <a:r>
              <a:rPr lang="en-US" dirty="0" smtClean="0"/>
              <a:t>Slave 1</a:t>
            </a:r>
            <a:endParaRPr lang="en-US" dirty="0"/>
          </a:p>
        </p:txBody>
      </p:sp>
      <p:cxnSp>
        <p:nvCxnSpPr>
          <p:cNvPr id="17" name="Straight Arrow Connector 16"/>
          <p:cNvCxnSpPr/>
          <p:nvPr/>
        </p:nvCxnSpPr>
        <p:spPr>
          <a:xfrm flipV="1">
            <a:off x="4957762" y="4072400"/>
            <a:ext cx="2276475" cy="95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197920" y="4202212"/>
            <a:ext cx="594073" cy="369332"/>
          </a:xfrm>
          <a:prstGeom prst="rect">
            <a:avLst/>
          </a:prstGeom>
          <a:noFill/>
        </p:spPr>
        <p:txBody>
          <a:bodyPr wrap="none" rtlCol="0">
            <a:spAutoFit/>
          </a:bodyPr>
          <a:lstStyle/>
          <a:p>
            <a:r>
              <a:rPr lang="en-US" dirty="0" smtClean="0"/>
              <a:t>sync</a:t>
            </a:r>
            <a:endParaRPr lang="en-US" dirty="0"/>
          </a:p>
        </p:txBody>
      </p:sp>
      <p:sp>
        <p:nvSpPr>
          <p:cNvPr id="21" name="TextBox 20"/>
          <p:cNvSpPr txBox="1"/>
          <p:nvPr/>
        </p:nvSpPr>
        <p:spPr>
          <a:xfrm>
            <a:off x="838200" y="5977308"/>
            <a:ext cx="5280613" cy="369332"/>
          </a:xfrm>
          <a:prstGeom prst="rect">
            <a:avLst/>
          </a:prstGeom>
          <a:noFill/>
        </p:spPr>
        <p:txBody>
          <a:bodyPr wrap="none" rtlCol="0">
            <a:spAutoFit/>
          </a:bodyPr>
          <a:lstStyle/>
          <a:p>
            <a:r>
              <a:rPr lang="en-US" dirty="0" smtClean="0"/>
              <a:t>10.0</a:t>
            </a:r>
            <a:r>
              <a:rPr lang="en-US" dirty="0" smtClean="0">
                <a:sym typeface="Wingdings" panose="05000000000000000000" pitchFamily="2" charset="2"/>
              </a:rPr>
              <a:t></a:t>
            </a:r>
            <a:r>
              <a:rPr lang="en-US" dirty="0" smtClean="0"/>
              <a:t>synchronous_standby_names </a:t>
            </a:r>
            <a:r>
              <a:rPr lang="en-US" dirty="0"/>
              <a:t>ANY </a:t>
            </a:r>
            <a:r>
              <a:rPr lang="en-US" dirty="0" smtClean="0"/>
              <a:t>2 </a:t>
            </a:r>
            <a:r>
              <a:rPr lang="en-US" dirty="0"/>
              <a:t>(s1, s2, </a:t>
            </a:r>
            <a:r>
              <a:rPr lang="en-US" dirty="0" smtClean="0"/>
              <a:t>s3)</a:t>
            </a:r>
            <a:endParaRPr lang="en-US" dirty="0"/>
          </a:p>
        </p:txBody>
      </p:sp>
      <p:cxnSp>
        <p:nvCxnSpPr>
          <p:cNvPr id="24" name="Straight Arrow Connector 23"/>
          <p:cNvCxnSpPr/>
          <p:nvPr/>
        </p:nvCxnSpPr>
        <p:spPr>
          <a:xfrm flipV="1">
            <a:off x="4985390" y="2364851"/>
            <a:ext cx="2425060" cy="13365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985390" y="4691832"/>
            <a:ext cx="2425060" cy="11154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197920" y="2999900"/>
            <a:ext cx="594073" cy="369332"/>
          </a:xfrm>
          <a:prstGeom prst="rect">
            <a:avLst/>
          </a:prstGeom>
          <a:noFill/>
        </p:spPr>
        <p:txBody>
          <a:bodyPr wrap="none" rtlCol="0">
            <a:spAutoFit/>
          </a:bodyPr>
          <a:lstStyle/>
          <a:p>
            <a:r>
              <a:rPr lang="en-US" dirty="0" smtClean="0"/>
              <a:t>sync</a:t>
            </a:r>
            <a:endParaRPr lang="en-US" dirty="0"/>
          </a:p>
        </p:txBody>
      </p:sp>
      <p:sp>
        <p:nvSpPr>
          <p:cNvPr id="31" name="TextBox 30"/>
          <p:cNvSpPr txBox="1"/>
          <p:nvPr/>
        </p:nvSpPr>
        <p:spPr>
          <a:xfrm>
            <a:off x="6197920" y="5437927"/>
            <a:ext cx="594073" cy="369332"/>
          </a:xfrm>
          <a:prstGeom prst="rect">
            <a:avLst/>
          </a:prstGeom>
          <a:noFill/>
        </p:spPr>
        <p:txBody>
          <a:bodyPr wrap="none" rtlCol="0">
            <a:spAutoFit/>
          </a:bodyPr>
          <a:lstStyle/>
          <a:p>
            <a:r>
              <a:rPr lang="en-US" dirty="0" smtClean="0"/>
              <a:t>sync</a:t>
            </a:r>
            <a:endParaRPr lang="en-US" dirty="0"/>
          </a:p>
        </p:txBody>
      </p:sp>
      <p:sp>
        <p:nvSpPr>
          <p:cNvPr id="20" name="TextBox 19"/>
          <p:cNvSpPr txBox="1"/>
          <p:nvPr/>
        </p:nvSpPr>
        <p:spPr>
          <a:xfrm>
            <a:off x="838200" y="5459560"/>
            <a:ext cx="5357749" cy="369332"/>
          </a:xfrm>
          <a:prstGeom prst="rect">
            <a:avLst/>
          </a:prstGeom>
          <a:noFill/>
        </p:spPr>
        <p:txBody>
          <a:bodyPr wrap="none" rtlCol="0">
            <a:spAutoFit/>
          </a:bodyPr>
          <a:lstStyle/>
          <a:p>
            <a:r>
              <a:rPr lang="en-US" dirty="0" smtClean="0"/>
              <a:t>10.0</a:t>
            </a:r>
            <a:r>
              <a:rPr lang="en-US" dirty="0" smtClean="0">
                <a:sym typeface="Wingdings" panose="05000000000000000000" pitchFamily="2" charset="2"/>
              </a:rPr>
              <a:t></a:t>
            </a:r>
            <a:r>
              <a:rPr lang="en-US" dirty="0" smtClean="0"/>
              <a:t>synchronous_standby_names FIRST 2 </a:t>
            </a:r>
            <a:r>
              <a:rPr lang="en-US" dirty="0"/>
              <a:t>(s1, s2, </a:t>
            </a:r>
            <a:r>
              <a:rPr lang="en-US" dirty="0" smtClean="0"/>
              <a:t>s3)</a:t>
            </a:r>
            <a:endParaRPr lang="en-US" dirty="0"/>
          </a:p>
        </p:txBody>
      </p:sp>
    </p:spTree>
    <p:extLst>
      <p:ext uri="{BB962C8B-B14F-4D97-AF65-F5344CB8AC3E}">
        <p14:creationId xmlns:p14="http://schemas.microsoft.com/office/powerpoint/2010/main" val="946259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Fırat Güleç</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 Company</a:t>
            </a:r>
          </a:p>
          <a:p>
            <a:pPr marL="0" indent="0">
              <a:buNone/>
            </a:pPr>
            <a:r>
              <a:rPr lang="en-US" dirty="0" smtClean="0"/>
              <a:t>   Hepsiexpress</a:t>
            </a:r>
          </a:p>
          <a:p>
            <a:pPr marL="0" indent="0">
              <a:buNone/>
            </a:pPr>
            <a:endParaRPr lang="en-US" dirty="0"/>
          </a:p>
          <a:p>
            <a:pPr marL="0" indent="0">
              <a:buNone/>
            </a:pPr>
            <a:r>
              <a:rPr lang="en-US" dirty="0" smtClean="0"/>
              <a:t>- Now</a:t>
            </a:r>
          </a:p>
          <a:p>
            <a:pPr marL="0" indent="0">
              <a:buNone/>
            </a:pPr>
            <a:r>
              <a:rPr lang="en-US" dirty="0"/>
              <a:t> </a:t>
            </a:r>
            <a:r>
              <a:rPr lang="en-US" dirty="0" smtClean="0"/>
              <a:t>  Infrastructure &amp; Database Manager</a:t>
            </a:r>
          </a:p>
          <a:p>
            <a:pPr marL="0" indent="0">
              <a:buNone/>
            </a:pPr>
            <a:r>
              <a:rPr lang="en-US" dirty="0" smtClean="0"/>
              <a:t>   PostgreSQL Consulting </a:t>
            </a:r>
          </a:p>
          <a:p>
            <a:pPr marL="0" indent="0">
              <a:buNone/>
            </a:pPr>
            <a:r>
              <a:rPr lang="en-US" dirty="0" smtClean="0"/>
              <a:t>   Member of </a:t>
            </a:r>
            <a:r>
              <a:rPr lang="en-US" dirty="0" err="1" smtClean="0"/>
              <a:t>Postgresql</a:t>
            </a:r>
            <a:r>
              <a:rPr lang="en-US" dirty="0" smtClean="0"/>
              <a:t> Europe</a:t>
            </a:r>
          </a:p>
          <a:p>
            <a:pPr marL="0" indent="0">
              <a:buNone/>
            </a:pPr>
            <a:r>
              <a:rPr lang="en-US" dirty="0" smtClean="0"/>
              <a:t>   Contributing to Open Source Community</a:t>
            </a:r>
          </a:p>
          <a:p>
            <a:pPr marL="0" indent="0">
              <a:buNone/>
            </a:pPr>
            <a:r>
              <a:rPr lang="en-US" dirty="0" smtClean="0"/>
              <a:t>   </a:t>
            </a:r>
            <a:endParaRPr lang="en-US" dirty="0"/>
          </a:p>
          <a:p>
            <a:pPr marL="0" indent="0">
              <a:buNone/>
            </a:pPr>
            <a:endParaRPr lang="en-US" dirty="0"/>
          </a:p>
        </p:txBody>
      </p:sp>
      <p:pic>
        <p:nvPicPr>
          <p:cNvPr id="1026" name="Picture 2" descr="hepsiexpress ile ilgili gÃ¶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2127" y="1825625"/>
            <a:ext cx="2025434" cy="1139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2611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a:t>
            </a:r>
            <a:r>
              <a:rPr lang="en-US" dirty="0" smtClean="0"/>
              <a:t> Steps for Streaming Replication</a:t>
            </a:r>
            <a:endParaRPr lang="en-US" dirty="0"/>
          </a:p>
        </p:txBody>
      </p:sp>
      <p:pic>
        <p:nvPicPr>
          <p:cNvPr id="4" name="Picture 8" descr="Image result for databa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2412" y="2904386"/>
            <a:ext cx="1106261" cy="141811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databa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46679" y="2904386"/>
            <a:ext cx="1106261" cy="141811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240714" y="4294852"/>
            <a:ext cx="849656" cy="369332"/>
          </a:xfrm>
          <a:prstGeom prst="rect">
            <a:avLst/>
          </a:prstGeom>
          <a:noFill/>
        </p:spPr>
        <p:txBody>
          <a:bodyPr wrap="none" rtlCol="0">
            <a:spAutoFit/>
          </a:bodyPr>
          <a:lstStyle/>
          <a:p>
            <a:r>
              <a:rPr lang="en-US" dirty="0" smtClean="0"/>
              <a:t>Master</a:t>
            </a:r>
            <a:endParaRPr lang="en-US" dirty="0"/>
          </a:p>
        </p:txBody>
      </p:sp>
      <p:sp>
        <p:nvSpPr>
          <p:cNvPr id="7" name="TextBox 6"/>
          <p:cNvSpPr txBox="1"/>
          <p:nvPr/>
        </p:nvSpPr>
        <p:spPr>
          <a:xfrm>
            <a:off x="8866065" y="4294852"/>
            <a:ext cx="667490" cy="369332"/>
          </a:xfrm>
          <a:prstGeom prst="rect">
            <a:avLst/>
          </a:prstGeom>
          <a:noFill/>
        </p:spPr>
        <p:txBody>
          <a:bodyPr wrap="none" rtlCol="0">
            <a:spAutoFit/>
          </a:bodyPr>
          <a:lstStyle/>
          <a:p>
            <a:r>
              <a:rPr lang="en-US" dirty="0" smtClean="0"/>
              <a:t>Slave</a:t>
            </a:r>
            <a:endParaRPr lang="en-US" dirty="0"/>
          </a:p>
        </p:txBody>
      </p:sp>
      <p:sp>
        <p:nvSpPr>
          <p:cNvPr id="8" name="TextBox 7"/>
          <p:cNvSpPr txBox="1"/>
          <p:nvPr/>
        </p:nvSpPr>
        <p:spPr>
          <a:xfrm>
            <a:off x="154488" y="2631950"/>
            <a:ext cx="2501839" cy="369332"/>
          </a:xfrm>
          <a:prstGeom prst="rect">
            <a:avLst/>
          </a:prstGeom>
          <a:noFill/>
        </p:spPr>
        <p:txBody>
          <a:bodyPr wrap="none" rtlCol="0">
            <a:spAutoFit/>
          </a:bodyPr>
          <a:lstStyle/>
          <a:p>
            <a:r>
              <a:rPr lang="en-US" dirty="0" smtClean="0"/>
              <a:t>1. Replica user is created</a:t>
            </a:r>
            <a:endParaRPr lang="en-US" dirty="0"/>
          </a:p>
        </p:txBody>
      </p:sp>
      <p:sp>
        <p:nvSpPr>
          <p:cNvPr id="10" name="TextBox 9"/>
          <p:cNvSpPr txBox="1"/>
          <p:nvPr/>
        </p:nvSpPr>
        <p:spPr>
          <a:xfrm>
            <a:off x="2415295" y="4981515"/>
            <a:ext cx="2728119" cy="369332"/>
          </a:xfrm>
          <a:prstGeom prst="rect">
            <a:avLst/>
          </a:prstGeom>
          <a:noFill/>
        </p:spPr>
        <p:txBody>
          <a:bodyPr wrap="none" rtlCol="0">
            <a:spAutoFit/>
          </a:bodyPr>
          <a:lstStyle/>
          <a:p>
            <a:r>
              <a:rPr lang="en-US" dirty="0" smtClean="0"/>
              <a:t>2. Configuration for Master</a:t>
            </a:r>
            <a:endParaRPr lang="en-US" dirty="0"/>
          </a:p>
        </p:txBody>
      </p:sp>
      <p:cxnSp>
        <p:nvCxnSpPr>
          <p:cNvPr id="11" name="Straight Arrow Connector 10"/>
          <p:cNvCxnSpPr/>
          <p:nvPr/>
        </p:nvCxnSpPr>
        <p:spPr>
          <a:xfrm flipV="1">
            <a:off x="4809481" y="3669648"/>
            <a:ext cx="3358335" cy="95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218673" y="1778458"/>
            <a:ext cx="1808765" cy="369332"/>
          </a:xfrm>
          <a:prstGeom prst="rect">
            <a:avLst/>
          </a:prstGeom>
          <a:noFill/>
        </p:spPr>
        <p:txBody>
          <a:bodyPr wrap="none" rtlCol="0">
            <a:spAutoFit/>
          </a:bodyPr>
          <a:lstStyle/>
          <a:p>
            <a:r>
              <a:rPr lang="en-US" dirty="0" smtClean="0"/>
              <a:t>3. Authentication</a:t>
            </a:r>
            <a:endParaRPr lang="en-US" dirty="0"/>
          </a:p>
        </p:txBody>
      </p:sp>
      <p:sp>
        <p:nvSpPr>
          <p:cNvPr id="14" name="TextBox 13"/>
          <p:cNvSpPr txBox="1"/>
          <p:nvPr/>
        </p:nvSpPr>
        <p:spPr>
          <a:xfrm>
            <a:off x="8137016" y="4972528"/>
            <a:ext cx="2545953" cy="369332"/>
          </a:xfrm>
          <a:prstGeom prst="rect">
            <a:avLst/>
          </a:prstGeom>
          <a:noFill/>
        </p:spPr>
        <p:txBody>
          <a:bodyPr wrap="none" rtlCol="0">
            <a:spAutoFit/>
          </a:bodyPr>
          <a:lstStyle/>
          <a:p>
            <a:r>
              <a:rPr lang="en-US" dirty="0" smtClean="0"/>
              <a:t>4. Configuration for Slave</a:t>
            </a:r>
            <a:endParaRPr lang="en-US" dirty="0"/>
          </a:p>
        </p:txBody>
      </p:sp>
      <p:pic>
        <p:nvPicPr>
          <p:cNvPr id="1026" name="Picture 2" descr="Authentication ile ilgili gÃ¶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7925" y="2290545"/>
            <a:ext cx="482634" cy="52607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5603474" y="3027880"/>
            <a:ext cx="1903406" cy="369332"/>
          </a:xfrm>
          <a:prstGeom prst="rect">
            <a:avLst/>
          </a:prstGeom>
          <a:noFill/>
        </p:spPr>
        <p:txBody>
          <a:bodyPr wrap="none" rtlCol="0">
            <a:spAutoFit/>
          </a:bodyPr>
          <a:lstStyle/>
          <a:p>
            <a:r>
              <a:rPr lang="en-US" dirty="0" smtClean="0"/>
              <a:t>5. Synchronization</a:t>
            </a:r>
            <a:endParaRPr lang="en-US" dirty="0"/>
          </a:p>
        </p:txBody>
      </p:sp>
      <p:sp>
        <p:nvSpPr>
          <p:cNvPr id="17" name="TextBox 16"/>
          <p:cNvSpPr txBox="1"/>
          <p:nvPr/>
        </p:nvSpPr>
        <p:spPr>
          <a:xfrm>
            <a:off x="8058567" y="2091188"/>
            <a:ext cx="2439579" cy="369332"/>
          </a:xfrm>
          <a:prstGeom prst="rect">
            <a:avLst/>
          </a:prstGeom>
          <a:noFill/>
        </p:spPr>
        <p:txBody>
          <a:bodyPr wrap="none" rtlCol="0">
            <a:spAutoFit/>
          </a:bodyPr>
          <a:lstStyle/>
          <a:p>
            <a:r>
              <a:rPr lang="en-US" dirty="0" smtClean="0"/>
              <a:t>6. Create </a:t>
            </a:r>
            <a:r>
              <a:rPr lang="en-US" dirty="0" err="1" smtClean="0"/>
              <a:t>Recovery.conf</a:t>
            </a:r>
            <a:r>
              <a:rPr lang="en-US" dirty="0" smtClean="0"/>
              <a:t> </a:t>
            </a:r>
            <a:endParaRPr lang="en-US" dirty="0"/>
          </a:p>
        </p:txBody>
      </p:sp>
      <p:pic>
        <p:nvPicPr>
          <p:cNvPr id="1028" name="Picture 4" descr="user ile ilgili gÃ¶rsel sonuc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9028" y="3110463"/>
            <a:ext cx="1005959" cy="1005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2845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wipe(down)">
                                      <p:cBhvr>
                                        <p:cTn id="10" dur="500"/>
                                        <p:tgtEl>
                                          <p:spTgt spid="102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par>
                                <p:cTn id="21" presetID="10" presetClass="entr" presetSubtype="0" fill="hold" nodeType="with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fade">
                                      <p:cBhvr>
                                        <p:cTn id="23" dur="500"/>
                                        <p:tgtEl>
                                          <p:spTgt spid="102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arn(inVertical)">
                                      <p:cBhvr>
                                        <p:cTn id="33" dur="500"/>
                                        <p:tgtEl>
                                          <p:spTgt spid="16"/>
                                        </p:tgtEl>
                                      </p:cBhvr>
                                    </p:animEffect>
                                  </p:childTnLst>
                                </p:cTn>
                              </p:par>
                              <p:par>
                                <p:cTn id="34" presetID="16" presetClass="entr" presetSubtype="21"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arn(inVertical)">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barn(inVertical)">
                                      <p:cBhvr>
                                        <p:cTn id="4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3" grpId="0"/>
      <p:bldP spid="14" grpId="0"/>
      <p:bldP spid="16"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Hot </a:t>
            </a:r>
            <a:r>
              <a:rPr lang="en-US" dirty="0" err="1" smtClean="0"/>
              <a:t>Standy</a:t>
            </a:r>
            <a:r>
              <a:rPr lang="en-US" dirty="0" smtClean="0"/>
              <a:t> - </a:t>
            </a:r>
            <a:r>
              <a:rPr lang="en-US" dirty="0" err="1" smtClean="0">
                <a:sym typeface="Wingdings" panose="05000000000000000000" pitchFamily="2" charset="2"/>
              </a:rPr>
              <a:t>postgresql.conf</a:t>
            </a:r>
            <a:endParaRPr lang="en-US" dirty="0"/>
          </a:p>
        </p:txBody>
      </p:sp>
      <p:sp>
        <p:nvSpPr>
          <p:cNvPr id="3" name="Content Placeholder 2"/>
          <p:cNvSpPr>
            <a:spLocks noGrp="1"/>
          </p:cNvSpPr>
          <p:nvPr>
            <p:ph idx="1"/>
          </p:nvPr>
        </p:nvSpPr>
        <p:spPr/>
        <p:txBody>
          <a:bodyPr/>
          <a:lstStyle/>
          <a:p>
            <a:r>
              <a:rPr lang="en-US" dirty="0" err="1" smtClean="0"/>
              <a:t>wal_level</a:t>
            </a:r>
            <a:r>
              <a:rPr lang="en-US" dirty="0"/>
              <a:t> </a:t>
            </a:r>
            <a:r>
              <a:rPr lang="en-US" dirty="0" smtClean="0">
                <a:sym typeface="Wingdings" panose="05000000000000000000" pitchFamily="2" charset="2"/>
              </a:rPr>
              <a:t> determines how much information is written</a:t>
            </a:r>
          </a:p>
          <a:p>
            <a:endParaRPr lang="en-US" dirty="0" smtClean="0">
              <a:sym typeface="Wingdings" panose="05000000000000000000" pitchFamily="2" charset="2"/>
            </a:endParaRPr>
          </a:p>
          <a:p>
            <a:pPr marL="0" indent="0">
              <a:buNone/>
            </a:pPr>
            <a:r>
              <a:rPr lang="en-US" dirty="0" err="1"/>
              <a:t>wal_level</a:t>
            </a:r>
            <a:r>
              <a:rPr lang="en-US" dirty="0" smtClean="0"/>
              <a:t>=‘minimal’</a:t>
            </a:r>
          </a:p>
          <a:p>
            <a:pPr marL="0" indent="0">
              <a:buNone/>
            </a:pPr>
            <a:r>
              <a:rPr lang="en-US" dirty="0" err="1" smtClean="0"/>
              <a:t>wal_level</a:t>
            </a:r>
            <a:r>
              <a:rPr lang="en-US" dirty="0" smtClean="0"/>
              <a:t>=‘replica’</a:t>
            </a:r>
            <a:endParaRPr lang="en-US" dirty="0">
              <a:sym typeface="Wingdings" panose="05000000000000000000" pitchFamily="2" charset="2"/>
            </a:endParaRPr>
          </a:p>
          <a:p>
            <a:pPr marL="0" indent="0">
              <a:buNone/>
            </a:pPr>
            <a:r>
              <a:rPr lang="en-US" dirty="0" err="1" smtClean="0"/>
              <a:t>wal_level</a:t>
            </a:r>
            <a:r>
              <a:rPr lang="en-US" dirty="0" smtClean="0"/>
              <a:t>=‘logical’</a:t>
            </a:r>
            <a:endParaRPr lang="en-US" dirty="0"/>
          </a:p>
        </p:txBody>
      </p:sp>
    </p:spTree>
    <p:extLst>
      <p:ext uri="{BB962C8B-B14F-4D97-AF65-F5344CB8AC3E}">
        <p14:creationId xmlns:p14="http://schemas.microsoft.com/office/powerpoint/2010/main" val="1271120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max_wal_senders</a:t>
            </a:r>
            <a:endParaRPr lang="en-US" dirty="0"/>
          </a:p>
        </p:txBody>
      </p:sp>
      <p:sp>
        <p:nvSpPr>
          <p:cNvPr id="3" name="Content Placeholder 2"/>
          <p:cNvSpPr>
            <a:spLocks noGrp="1"/>
          </p:cNvSpPr>
          <p:nvPr>
            <p:ph idx="1"/>
          </p:nvPr>
        </p:nvSpPr>
        <p:spPr/>
        <p:txBody>
          <a:bodyPr/>
          <a:lstStyle/>
          <a:p>
            <a:r>
              <a:rPr lang="en-US" dirty="0" err="1" smtClean="0"/>
              <a:t>max_wal_senders</a:t>
            </a:r>
            <a:r>
              <a:rPr lang="en-US" dirty="0" smtClean="0"/>
              <a:t>= specifies the maximum</a:t>
            </a:r>
          </a:p>
          <a:p>
            <a:pPr marL="0" indent="0">
              <a:buNone/>
            </a:pPr>
            <a:r>
              <a:rPr lang="en-US" dirty="0" smtClean="0"/>
              <a:t> number of concurrent connections</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p:txBody>
      </p:sp>
      <p:pic>
        <p:nvPicPr>
          <p:cNvPr id="22" name="Picture 8" descr="Image result for databa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0451" y="3052564"/>
            <a:ext cx="1106261" cy="141811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Image result for databa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94632" y="3052564"/>
            <a:ext cx="1106261" cy="141811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Image result for databa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94632" y="1181577"/>
            <a:ext cx="1106261" cy="141811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Image result for databa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21286" y="4923551"/>
            <a:ext cx="1106261" cy="1418114"/>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Straight Arrow Connector 25"/>
          <p:cNvCxnSpPr/>
          <p:nvPr/>
        </p:nvCxnSpPr>
        <p:spPr>
          <a:xfrm flipV="1">
            <a:off x="6560491" y="3717585"/>
            <a:ext cx="2724727" cy="369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358753" y="4443030"/>
            <a:ext cx="849656" cy="369332"/>
          </a:xfrm>
          <a:prstGeom prst="rect">
            <a:avLst/>
          </a:prstGeom>
          <a:noFill/>
        </p:spPr>
        <p:txBody>
          <a:bodyPr wrap="none" rtlCol="0">
            <a:spAutoFit/>
          </a:bodyPr>
          <a:lstStyle/>
          <a:p>
            <a:r>
              <a:rPr lang="en-US" dirty="0" smtClean="0"/>
              <a:t>Master</a:t>
            </a:r>
            <a:endParaRPr lang="en-US" dirty="0"/>
          </a:p>
        </p:txBody>
      </p:sp>
      <p:sp>
        <p:nvSpPr>
          <p:cNvPr id="28" name="TextBox 27"/>
          <p:cNvSpPr txBox="1"/>
          <p:nvPr/>
        </p:nvSpPr>
        <p:spPr>
          <a:xfrm>
            <a:off x="9772633" y="2585867"/>
            <a:ext cx="667490" cy="369332"/>
          </a:xfrm>
          <a:prstGeom prst="rect">
            <a:avLst/>
          </a:prstGeom>
          <a:noFill/>
        </p:spPr>
        <p:txBody>
          <a:bodyPr wrap="none" rtlCol="0">
            <a:spAutoFit/>
          </a:bodyPr>
          <a:lstStyle/>
          <a:p>
            <a:r>
              <a:rPr lang="en-US" dirty="0" smtClean="0"/>
              <a:t>Slave</a:t>
            </a:r>
            <a:endParaRPr lang="en-US" dirty="0"/>
          </a:p>
        </p:txBody>
      </p:sp>
      <p:cxnSp>
        <p:nvCxnSpPr>
          <p:cNvPr id="29" name="Straight Arrow Connector 28"/>
          <p:cNvCxnSpPr/>
          <p:nvPr/>
        </p:nvCxnSpPr>
        <p:spPr>
          <a:xfrm flipV="1">
            <a:off x="6560491" y="2008857"/>
            <a:ext cx="2724727" cy="12422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560491" y="4317948"/>
            <a:ext cx="2724727" cy="13146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9814017" y="4451697"/>
            <a:ext cx="667490" cy="369332"/>
          </a:xfrm>
          <a:prstGeom prst="rect">
            <a:avLst/>
          </a:prstGeom>
          <a:noFill/>
        </p:spPr>
        <p:txBody>
          <a:bodyPr wrap="none" rtlCol="0">
            <a:spAutoFit/>
          </a:bodyPr>
          <a:lstStyle/>
          <a:p>
            <a:r>
              <a:rPr lang="en-US" dirty="0" smtClean="0"/>
              <a:t>Slave</a:t>
            </a:r>
            <a:endParaRPr lang="en-US" dirty="0"/>
          </a:p>
        </p:txBody>
      </p:sp>
      <p:sp>
        <p:nvSpPr>
          <p:cNvPr id="32" name="TextBox 31"/>
          <p:cNvSpPr txBox="1"/>
          <p:nvPr/>
        </p:nvSpPr>
        <p:spPr>
          <a:xfrm>
            <a:off x="9814017" y="6341665"/>
            <a:ext cx="667490" cy="369332"/>
          </a:xfrm>
          <a:prstGeom prst="rect">
            <a:avLst/>
          </a:prstGeom>
          <a:noFill/>
        </p:spPr>
        <p:txBody>
          <a:bodyPr wrap="none" rtlCol="0">
            <a:spAutoFit/>
          </a:bodyPr>
          <a:lstStyle/>
          <a:p>
            <a:r>
              <a:rPr lang="en-US" dirty="0" smtClean="0"/>
              <a:t>Slave</a:t>
            </a:r>
            <a:endParaRPr lang="en-US" dirty="0"/>
          </a:p>
        </p:txBody>
      </p:sp>
    </p:spTree>
    <p:extLst>
      <p:ext uri="{BB962C8B-B14F-4D97-AF65-F5344CB8AC3E}">
        <p14:creationId xmlns:p14="http://schemas.microsoft.com/office/powerpoint/2010/main" val="2001409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wal_keep_segments</a:t>
            </a:r>
            <a:endParaRPr lang="en-US" dirty="0"/>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3"/>
          <a:stretch>
            <a:fillRect/>
          </a:stretch>
        </p:blipFill>
        <p:spPr>
          <a:xfrm>
            <a:off x="1556951" y="1577131"/>
            <a:ext cx="8859923" cy="4848325"/>
          </a:xfrm>
          <a:prstGeom prst="rect">
            <a:avLst/>
          </a:prstGeom>
        </p:spPr>
      </p:pic>
    </p:spTree>
    <p:extLst>
      <p:ext uri="{BB962C8B-B14F-4D97-AF65-F5344CB8AC3E}">
        <p14:creationId xmlns:p14="http://schemas.microsoft.com/office/powerpoint/2010/main" val="4265020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wal_keep_segments</a:t>
            </a:r>
            <a:endParaRPr lang="en-US" dirty="0"/>
          </a:p>
        </p:txBody>
      </p:sp>
      <p:sp>
        <p:nvSpPr>
          <p:cNvPr id="3" name="Content Placeholder 2"/>
          <p:cNvSpPr>
            <a:spLocks noGrp="1"/>
          </p:cNvSpPr>
          <p:nvPr>
            <p:ph idx="1"/>
          </p:nvPr>
        </p:nvSpPr>
        <p:spPr/>
        <p:txBody>
          <a:bodyPr/>
          <a:lstStyle/>
          <a:p>
            <a:endParaRPr lang="en-US" dirty="0"/>
          </a:p>
        </p:txBody>
      </p:sp>
      <p:pic>
        <p:nvPicPr>
          <p:cNvPr id="4" name="Picture 8" descr="Image result for databa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2502" y="2257322"/>
            <a:ext cx="1106261" cy="141811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Image result for databa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30249" y="2257322"/>
            <a:ext cx="1106261" cy="141811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290803" y="3675435"/>
            <a:ext cx="849656" cy="369332"/>
          </a:xfrm>
          <a:prstGeom prst="rect">
            <a:avLst/>
          </a:prstGeom>
          <a:noFill/>
        </p:spPr>
        <p:txBody>
          <a:bodyPr wrap="none" rtlCol="0">
            <a:spAutoFit/>
          </a:bodyPr>
          <a:lstStyle/>
          <a:p>
            <a:r>
              <a:rPr lang="en-US" dirty="0" smtClean="0"/>
              <a:t>Master</a:t>
            </a:r>
          </a:p>
        </p:txBody>
      </p:sp>
      <p:sp>
        <p:nvSpPr>
          <p:cNvPr id="7" name="TextBox 6"/>
          <p:cNvSpPr txBox="1"/>
          <p:nvPr/>
        </p:nvSpPr>
        <p:spPr>
          <a:xfrm>
            <a:off x="8549633" y="3624635"/>
            <a:ext cx="667490" cy="369332"/>
          </a:xfrm>
          <a:prstGeom prst="rect">
            <a:avLst/>
          </a:prstGeom>
          <a:noFill/>
        </p:spPr>
        <p:txBody>
          <a:bodyPr wrap="none" rtlCol="0">
            <a:spAutoFit/>
          </a:bodyPr>
          <a:lstStyle/>
          <a:p>
            <a:r>
              <a:rPr lang="en-US" dirty="0" smtClean="0"/>
              <a:t>Slave</a:t>
            </a:r>
          </a:p>
        </p:txBody>
      </p:sp>
      <p:sp>
        <p:nvSpPr>
          <p:cNvPr id="8" name="Flowchart: Process 7"/>
          <p:cNvSpPr/>
          <p:nvPr/>
        </p:nvSpPr>
        <p:spPr>
          <a:xfrm>
            <a:off x="3379558" y="4468755"/>
            <a:ext cx="646550" cy="106774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WAL </a:t>
            </a:r>
            <a:endParaRPr lang="en-US" dirty="0"/>
          </a:p>
        </p:txBody>
      </p:sp>
      <p:sp>
        <p:nvSpPr>
          <p:cNvPr id="9" name="Flowchart: Process 8"/>
          <p:cNvSpPr/>
          <p:nvPr/>
        </p:nvSpPr>
        <p:spPr>
          <a:xfrm>
            <a:off x="8557775" y="4468755"/>
            <a:ext cx="659348" cy="106774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WAL </a:t>
            </a:r>
            <a:endParaRPr lang="en-US" dirty="0"/>
          </a:p>
        </p:txBody>
      </p:sp>
      <p:sp>
        <p:nvSpPr>
          <p:cNvPr id="10" name="Oval 9"/>
          <p:cNvSpPr/>
          <p:nvPr/>
        </p:nvSpPr>
        <p:spPr>
          <a:xfrm>
            <a:off x="4389885" y="2684670"/>
            <a:ext cx="1228438" cy="5634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WAL sender</a:t>
            </a:r>
            <a:endParaRPr lang="en-US" sz="1400" dirty="0"/>
          </a:p>
        </p:txBody>
      </p:sp>
      <p:sp>
        <p:nvSpPr>
          <p:cNvPr id="11" name="Oval 10"/>
          <p:cNvSpPr/>
          <p:nvPr/>
        </p:nvSpPr>
        <p:spPr>
          <a:xfrm>
            <a:off x="7069487" y="2684670"/>
            <a:ext cx="1162726" cy="6285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WAL receiver</a:t>
            </a:r>
            <a:endParaRPr lang="en-US" sz="1400" dirty="0"/>
          </a:p>
        </p:txBody>
      </p:sp>
      <p:sp>
        <p:nvSpPr>
          <p:cNvPr id="12" name="Down Arrow 11"/>
          <p:cNvSpPr/>
          <p:nvPr/>
        </p:nvSpPr>
        <p:spPr>
          <a:xfrm>
            <a:off x="3596615" y="4044768"/>
            <a:ext cx="212436" cy="3223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8777160" y="4044767"/>
            <a:ext cx="212436" cy="3223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5733777" y="2905307"/>
            <a:ext cx="1220256" cy="1873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664623" y="2535975"/>
            <a:ext cx="1316066" cy="369332"/>
          </a:xfrm>
          <a:prstGeom prst="rect">
            <a:avLst/>
          </a:prstGeom>
          <a:noFill/>
        </p:spPr>
        <p:txBody>
          <a:bodyPr wrap="none" rtlCol="0">
            <a:spAutoFit/>
          </a:bodyPr>
          <a:lstStyle/>
          <a:p>
            <a:r>
              <a:rPr lang="en-US" dirty="0" smtClean="0"/>
              <a:t>WAL Record</a:t>
            </a:r>
            <a:endParaRPr lang="en-US" dirty="0"/>
          </a:p>
        </p:txBody>
      </p:sp>
      <p:sp>
        <p:nvSpPr>
          <p:cNvPr id="16" name="TextBox 15"/>
          <p:cNvSpPr txBox="1"/>
          <p:nvPr/>
        </p:nvSpPr>
        <p:spPr>
          <a:xfrm>
            <a:off x="4824516" y="4838271"/>
            <a:ext cx="793807" cy="369332"/>
          </a:xfrm>
          <a:prstGeom prst="rect">
            <a:avLst/>
          </a:prstGeom>
          <a:noFill/>
        </p:spPr>
        <p:txBody>
          <a:bodyPr wrap="none" rtlCol="0">
            <a:spAutoFit/>
          </a:bodyPr>
          <a:lstStyle/>
          <a:p>
            <a:r>
              <a:rPr lang="en-US" dirty="0" smtClean="0"/>
              <a:t>16 MB</a:t>
            </a:r>
            <a:endParaRPr lang="en-US" dirty="0"/>
          </a:p>
        </p:txBody>
      </p:sp>
      <p:cxnSp>
        <p:nvCxnSpPr>
          <p:cNvPr id="17" name="Straight Arrow Connector 16"/>
          <p:cNvCxnSpPr/>
          <p:nvPr/>
        </p:nvCxnSpPr>
        <p:spPr>
          <a:xfrm>
            <a:off x="4303746" y="5015155"/>
            <a:ext cx="443619" cy="77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226426" y="5591160"/>
            <a:ext cx="856966" cy="369332"/>
          </a:xfrm>
          <a:prstGeom prst="rect">
            <a:avLst/>
          </a:prstGeom>
          <a:noFill/>
        </p:spPr>
        <p:txBody>
          <a:bodyPr wrap="none" rtlCol="0">
            <a:spAutoFit/>
          </a:bodyPr>
          <a:lstStyle/>
          <a:p>
            <a:r>
              <a:rPr lang="en-US" dirty="0" err="1" smtClean="0"/>
              <a:t>pg_wal</a:t>
            </a:r>
            <a:endParaRPr lang="en-US" dirty="0"/>
          </a:p>
        </p:txBody>
      </p:sp>
      <p:sp>
        <p:nvSpPr>
          <p:cNvPr id="19" name="Flowchart: Process 18"/>
          <p:cNvSpPr/>
          <p:nvPr/>
        </p:nvSpPr>
        <p:spPr>
          <a:xfrm>
            <a:off x="1202967" y="4465718"/>
            <a:ext cx="1138243" cy="106774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WAL</a:t>
            </a:r>
          </a:p>
          <a:p>
            <a:pPr algn="ctr"/>
            <a:r>
              <a:rPr lang="en-US" dirty="0" err="1" smtClean="0"/>
              <a:t>Archieve</a:t>
            </a:r>
            <a:r>
              <a:rPr lang="en-US" dirty="0" smtClean="0"/>
              <a:t> directory </a:t>
            </a:r>
            <a:endParaRPr lang="en-US" dirty="0"/>
          </a:p>
        </p:txBody>
      </p:sp>
      <p:sp>
        <p:nvSpPr>
          <p:cNvPr id="20" name="Left Arrow 19"/>
          <p:cNvSpPr/>
          <p:nvPr/>
        </p:nvSpPr>
        <p:spPr>
          <a:xfrm>
            <a:off x="2463480" y="4922729"/>
            <a:ext cx="827323" cy="2004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2839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1-Replication User for Master</a:t>
            </a:r>
            <a:endParaRPr lang="en-US" dirty="0"/>
          </a:p>
        </p:txBody>
      </p:sp>
      <p:sp>
        <p:nvSpPr>
          <p:cNvPr id="3" name="Content Placeholder 2"/>
          <p:cNvSpPr>
            <a:spLocks noGrp="1"/>
          </p:cNvSpPr>
          <p:nvPr>
            <p:ph idx="1"/>
          </p:nvPr>
        </p:nvSpPr>
        <p:spPr/>
        <p:txBody>
          <a:bodyPr/>
          <a:lstStyle/>
          <a:p>
            <a:r>
              <a:rPr lang="en-US" dirty="0" err="1"/>
              <a:t>sudo</a:t>
            </a:r>
            <a:r>
              <a:rPr lang="en-US" dirty="0"/>
              <a:t> -u </a:t>
            </a:r>
            <a:r>
              <a:rPr lang="en-US" dirty="0" err="1"/>
              <a:t>postgres</a:t>
            </a:r>
            <a:r>
              <a:rPr lang="en-US" dirty="0"/>
              <a:t> </a:t>
            </a:r>
            <a:r>
              <a:rPr lang="en-US" dirty="0" err="1"/>
              <a:t>psql</a:t>
            </a:r>
            <a:endParaRPr lang="en-US" dirty="0"/>
          </a:p>
          <a:p>
            <a:pPr marL="0" indent="0">
              <a:buNone/>
            </a:pPr>
            <a:r>
              <a:rPr lang="en-US" dirty="0"/>
              <a:t>Next, create a new user and role with the following command:</a:t>
            </a:r>
          </a:p>
          <a:p>
            <a:r>
              <a:rPr lang="en-US" dirty="0" err="1"/>
              <a:t>postgres</a:t>
            </a:r>
            <a:r>
              <a:rPr lang="en-US" dirty="0"/>
              <a:t>=#CREATE USER replica REPLICATION LOGIN ENCRYPTED PASSWORD </a:t>
            </a:r>
            <a:r>
              <a:rPr lang="en-US" dirty="0" smtClean="0"/>
              <a:t>‘*******';</a:t>
            </a:r>
          </a:p>
          <a:p>
            <a:pPr marL="0" indent="0">
              <a:buNone/>
            </a:pPr>
            <a:endParaRPr lang="en-US" dirty="0" smtClean="0"/>
          </a:p>
          <a:p>
            <a:pPr marL="0" indent="0">
              <a:buNone/>
            </a:pPr>
            <a:r>
              <a:rPr lang="en-US" dirty="0" err="1" smtClean="0"/>
              <a:t>postgres</a:t>
            </a:r>
            <a:r>
              <a:rPr lang="en-US" dirty="0"/>
              <a:t>=#\du</a:t>
            </a:r>
          </a:p>
          <a:p>
            <a:r>
              <a:rPr lang="en-US" dirty="0"/>
              <a:t>You should see the following output</a:t>
            </a:r>
            <a:r>
              <a:rPr lang="en-US" dirty="0" smtClean="0"/>
              <a:t>:</a:t>
            </a:r>
          </a:p>
          <a:p>
            <a:endParaRPr lang="en-US" dirty="0"/>
          </a:p>
          <a:p>
            <a:endParaRPr lang="en-US" dirty="0"/>
          </a:p>
          <a:p>
            <a:endParaRPr lang="en-US" dirty="0"/>
          </a:p>
        </p:txBody>
      </p:sp>
      <p:pic>
        <p:nvPicPr>
          <p:cNvPr id="4" name="Picture 3"/>
          <p:cNvPicPr/>
          <p:nvPr/>
        </p:nvPicPr>
        <p:blipFill>
          <a:blip r:embed="rId2"/>
          <a:stretch>
            <a:fillRect/>
          </a:stretch>
        </p:blipFill>
        <p:spPr>
          <a:xfrm>
            <a:off x="737992" y="5266690"/>
            <a:ext cx="5943600" cy="1591310"/>
          </a:xfrm>
          <a:prstGeom prst="rect">
            <a:avLst/>
          </a:prstGeom>
        </p:spPr>
      </p:pic>
    </p:spTree>
    <p:extLst>
      <p:ext uri="{BB962C8B-B14F-4D97-AF65-F5344CB8AC3E}">
        <p14:creationId xmlns:p14="http://schemas.microsoft.com/office/powerpoint/2010/main" val="2907277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2-Hot Standby Configuration for Master</a:t>
            </a:r>
            <a:endParaRPr lang="en-US" b="1" dirty="0"/>
          </a:p>
        </p:txBody>
      </p:sp>
      <p:sp>
        <p:nvSpPr>
          <p:cNvPr id="3" name="Content Placeholder 2"/>
          <p:cNvSpPr>
            <a:spLocks noGrp="1"/>
          </p:cNvSpPr>
          <p:nvPr>
            <p:ph idx="1"/>
          </p:nvPr>
        </p:nvSpPr>
        <p:spPr/>
        <p:txBody>
          <a:bodyPr/>
          <a:lstStyle/>
          <a:p>
            <a:pPr marL="0" indent="0">
              <a:buNone/>
            </a:pPr>
            <a:r>
              <a:rPr lang="en-US" dirty="0"/>
              <a:t>i</a:t>
            </a:r>
            <a:r>
              <a:rPr lang="en-US" dirty="0" smtClean="0"/>
              <a:t>n </a:t>
            </a:r>
            <a:r>
              <a:rPr lang="en-US" dirty="0" err="1" smtClean="0"/>
              <a:t>postgresql.conf</a:t>
            </a:r>
            <a:endParaRPr lang="en-US" dirty="0" smtClean="0"/>
          </a:p>
          <a:p>
            <a:pPr marL="0" indent="0">
              <a:buNone/>
            </a:pPr>
            <a:endParaRPr lang="en-US" dirty="0" smtClean="0"/>
          </a:p>
          <a:p>
            <a:r>
              <a:rPr lang="en-US" dirty="0" err="1" smtClean="0"/>
              <a:t>wal_level</a:t>
            </a:r>
            <a:r>
              <a:rPr lang="en-US" dirty="0" smtClean="0"/>
              <a:t>=replica</a:t>
            </a:r>
          </a:p>
          <a:p>
            <a:r>
              <a:rPr lang="en-US" dirty="0" err="1" smtClean="0"/>
              <a:t>wal_keep_segment</a:t>
            </a:r>
            <a:r>
              <a:rPr lang="en-US" dirty="0" smtClean="0"/>
              <a:t>=20</a:t>
            </a:r>
          </a:p>
          <a:p>
            <a:r>
              <a:rPr lang="en-US" dirty="0" err="1"/>
              <a:t>m</a:t>
            </a:r>
            <a:r>
              <a:rPr lang="en-US" dirty="0" err="1" smtClean="0"/>
              <a:t>ax_wal_sender</a:t>
            </a:r>
            <a:r>
              <a:rPr lang="en-US" dirty="0" smtClean="0"/>
              <a:t>=3</a:t>
            </a:r>
          </a:p>
          <a:p>
            <a:r>
              <a:rPr lang="en-US" dirty="0" err="1"/>
              <a:t>a</a:t>
            </a:r>
            <a:r>
              <a:rPr lang="en-US" dirty="0" err="1" smtClean="0"/>
              <a:t>rchieve_mode</a:t>
            </a:r>
            <a:r>
              <a:rPr lang="en-US" dirty="0" smtClean="0"/>
              <a:t>=on</a:t>
            </a:r>
          </a:p>
          <a:p>
            <a:r>
              <a:rPr lang="en-US" dirty="0" err="1"/>
              <a:t>archive_command</a:t>
            </a:r>
            <a:r>
              <a:rPr lang="en-US" dirty="0"/>
              <a:t> = 'test ! -f /</a:t>
            </a:r>
            <a:r>
              <a:rPr lang="en-US" dirty="0" err="1"/>
              <a:t>var</a:t>
            </a:r>
            <a:r>
              <a:rPr lang="en-US" dirty="0"/>
              <a:t>/lib/</a:t>
            </a:r>
            <a:r>
              <a:rPr lang="en-US" dirty="0" err="1"/>
              <a:t>postgresql</a:t>
            </a:r>
            <a:r>
              <a:rPr lang="en-US" dirty="0"/>
              <a:t>/</a:t>
            </a:r>
            <a:r>
              <a:rPr lang="en-US" dirty="0" err="1"/>
              <a:t>pg_log_archive</a:t>
            </a:r>
            <a:r>
              <a:rPr lang="en-US" dirty="0"/>
              <a:t>/%f &amp;&amp; </a:t>
            </a:r>
            <a:r>
              <a:rPr lang="en-US" dirty="0" err="1"/>
              <a:t>cp</a:t>
            </a:r>
            <a:r>
              <a:rPr lang="en-US" dirty="0"/>
              <a:t> %p /</a:t>
            </a:r>
            <a:r>
              <a:rPr lang="en-US" dirty="0" err="1"/>
              <a:t>var</a:t>
            </a:r>
            <a:r>
              <a:rPr lang="en-US" dirty="0"/>
              <a:t>/lib/</a:t>
            </a:r>
            <a:r>
              <a:rPr lang="en-US" dirty="0" err="1"/>
              <a:t>postgresql</a:t>
            </a:r>
            <a:r>
              <a:rPr lang="en-US" dirty="0"/>
              <a:t>/</a:t>
            </a:r>
            <a:r>
              <a:rPr lang="en-US" dirty="0" err="1"/>
              <a:t>pg_log_archive</a:t>
            </a:r>
            <a:r>
              <a:rPr lang="en-US" dirty="0"/>
              <a:t>/%f'</a:t>
            </a:r>
            <a:endParaRPr lang="en-US" dirty="0" smtClean="0"/>
          </a:p>
          <a:p>
            <a:endParaRPr lang="en-US" dirty="0"/>
          </a:p>
        </p:txBody>
      </p:sp>
    </p:spTree>
    <p:extLst>
      <p:ext uri="{BB962C8B-B14F-4D97-AF65-F5344CB8AC3E}">
        <p14:creationId xmlns:p14="http://schemas.microsoft.com/office/powerpoint/2010/main" val="1627530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3-pg_hba.conf</a:t>
            </a:r>
            <a:r>
              <a:rPr lang="en-US" dirty="0" smtClean="0"/>
              <a:t> configuration for Master</a:t>
            </a:r>
            <a:endParaRPr lang="en-US" dirty="0"/>
          </a:p>
        </p:txBody>
      </p:sp>
      <p:sp>
        <p:nvSpPr>
          <p:cNvPr id="3" name="Content Placeholder 2"/>
          <p:cNvSpPr>
            <a:spLocks noGrp="1"/>
          </p:cNvSpPr>
          <p:nvPr>
            <p:ph idx="1"/>
          </p:nvPr>
        </p:nvSpPr>
        <p:spPr/>
        <p:txBody>
          <a:bodyPr/>
          <a:lstStyle/>
          <a:p>
            <a:pPr marL="0" indent="0">
              <a:buNone/>
            </a:pPr>
            <a:r>
              <a:rPr lang="en-US" b="1" dirty="0" smtClean="0"/>
              <a:t>For </a:t>
            </a:r>
            <a:r>
              <a:rPr lang="en-US" b="1" dirty="0"/>
              <a:t>authentication:</a:t>
            </a:r>
          </a:p>
          <a:p>
            <a:pPr marL="0" indent="0">
              <a:buNone/>
            </a:pPr>
            <a:endParaRPr lang="en-US" b="1" dirty="0" smtClean="0"/>
          </a:p>
          <a:p>
            <a:pPr marL="0" indent="0">
              <a:buNone/>
            </a:pPr>
            <a:r>
              <a:rPr lang="en-US" b="1" dirty="0" smtClean="0"/>
              <a:t>host    </a:t>
            </a:r>
            <a:r>
              <a:rPr lang="en-US" b="1" dirty="0"/>
              <a:t>replication     replica      </a:t>
            </a:r>
            <a:r>
              <a:rPr lang="en-US" b="1" dirty="0" smtClean="0"/>
              <a:t>10.90.82.61/32            </a:t>
            </a:r>
            <a:r>
              <a:rPr lang="en-US" b="1" dirty="0"/>
              <a:t>md5</a:t>
            </a:r>
          </a:p>
        </p:txBody>
      </p:sp>
      <p:pic>
        <p:nvPicPr>
          <p:cNvPr id="1026" name="Picture 2" descr="Image result for authentic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3500" y="1474570"/>
            <a:ext cx="981838" cy="1070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8933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4-Hot </a:t>
            </a:r>
            <a:r>
              <a:rPr lang="en-US" dirty="0" err="1" smtClean="0"/>
              <a:t>standy</a:t>
            </a:r>
            <a:r>
              <a:rPr lang="en-US" dirty="0" smtClean="0"/>
              <a:t> configuration for slave</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In </a:t>
            </a:r>
            <a:r>
              <a:rPr lang="en-US" dirty="0" err="1" smtClean="0"/>
              <a:t>Postgresql.conf</a:t>
            </a:r>
            <a:endParaRPr lang="en-US" dirty="0" smtClean="0"/>
          </a:p>
          <a:p>
            <a:pPr marL="0" indent="0">
              <a:buNone/>
            </a:pPr>
            <a:endParaRPr lang="en-US" dirty="0" smtClean="0"/>
          </a:p>
          <a:p>
            <a:r>
              <a:rPr lang="en-US" dirty="0" smtClean="0"/>
              <a:t>hot standby=on</a:t>
            </a:r>
          </a:p>
          <a:p>
            <a:pPr marL="0" indent="0">
              <a:buNone/>
            </a:pPr>
            <a:endParaRPr lang="en-US" dirty="0" smtClean="0"/>
          </a:p>
          <a:p>
            <a:pPr marL="0" indent="0">
              <a:buNone/>
            </a:pPr>
            <a:r>
              <a:rPr lang="en-US" dirty="0" smtClean="0"/>
              <a:t>Below configuration in case of fail over</a:t>
            </a:r>
          </a:p>
          <a:p>
            <a:pPr marL="0" indent="0">
              <a:buNone/>
            </a:pPr>
            <a:endParaRPr lang="en-US" dirty="0" smtClean="0"/>
          </a:p>
          <a:p>
            <a:r>
              <a:rPr lang="en-US" dirty="0" err="1"/>
              <a:t>archive_mode</a:t>
            </a:r>
            <a:r>
              <a:rPr lang="en-US" dirty="0"/>
              <a:t> = </a:t>
            </a:r>
            <a:r>
              <a:rPr lang="en-US" dirty="0" smtClean="0"/>
              <a:t>on</a:t>
            </a:r>
          </a:p>
          <a:p>
            <a:r>
              <a:rPr lang="en-US" dirty="0" err="1"/>
              <a:t>archive_command</a:t>
            </a:r>
            <a:r>
              <a:rPr lang="en-US" dirty="0"/>
              <a:t> = 'test ! -f /</a:t>
            </a:r>
            <a:r>
              <a:rPr lang="en-US" dirty="0" err="1"/>
              <a:t>var</a:t>
            </a:r>
            <a:r>
              <a:rPr lang="en-US" dirty="0"/>
              <a:t>/lib/</a:t>
            </a:r>
            <a:r>
              <a:rPr lang="en-US" dirty="0" err="1"/>
              <a:t>postgresql</a:t>
            </a:r>
            <a:r>
              <a:rPr lang="en-US" dirty="0"/>
              <a:t>/</a:t>
            </a:r>
            <a:r>
              <a:rPr lang="en-US" dirty="0" err="1"/>
              <a:t>pg_log_archive</a:t>
            </a:r>
            <a:r>
              <a:rPr lang="en-US" dirty="0"/>
              <a:t>/%f &amp;&amp; </a:t>
            </a:r>
            <a:r>
              <a:rPr lang="en-US" dirty="0" err="1"/>
              <a:t>cp</a:t>
            </a:r>
            <a:r>
              <a:rPr lang="en-US" dirty="0"/>
              <a:t> %p /</a:t>
            </a:r>
            <a:r>
              <a:rPr lang="en-US" dirty="0" err="1"/>
              <a:t>var</a:t>
            </a:r>
            <a:r>
              <a:rPr lang="en-US" dirty="0"/>
              <a:t>/lib/</a:t>
            </a:r>
            <a:r>
              <a:rPr lang="en-US" dirty="0" err="1"/>
              <a:t>postgresql</a:t>
            </a:r>
            <a:r>
              <a:rPr lang="en-US" dirty="0"/>
              <a:t>/</a:t>
            </a:r>
            <a:r>
              <a:rPr lang="en-US" dirty="0" err="1"/>
              <a:t>pg_log_archive</a:t>
            </a:r>
            <a:r>
              <a:rPr lang="en-US" dirty="0"/>
              <a:t>/%</a:t>
            </a:r>
            <a:r>
              <a:rPr lang="en-US" dirty="0" smtClean="0"/>
              <a:t>f‘</a:t>
            </a:r>
          </a:p>
          <a:p>
            <a:r>
              <a:rPr lang="en-US" dirty="0" err="1"/>
              <a:t>wal_keep_segment</a:t>
            </a:r>
            <a:r>
              <a:rPr lang="en-US" dirty="0"/>
              <a:t>=20</a:t>
            </a:r>
          </a:p>
          <a:p>
            <a:r>
              <a:rPr lang="en-US" dirty="0" err="1"/>
              <a:t>max_wal_sender</a:t>
            </a:r>
            <a:r>
              <a:rPr lang="en-US" dirty="0"/>
              <a:t>=3</a:t>
            </a:r>
          </a:p>
          <a:p>
            <a:endParaRPr lang="en-US" dirty="0"/>
          </a:p>
        </p:txBody>
      </p:sp>
    </p:spTree>
    <p:extLst>
      <p:ext uri="{BB962C8B-B14F-4D97-AF65-F5344CB8AC3E}">
        <p14:creationId xmlns:p14="http://schemas.microsoft.com/office/powerpoint/2010/main" val="1801649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5-Syncronize </a:t>
            </a:r>
            <a:r>
              <a:rPr lang="en-US" dirty="0"/>
              <a:t>Data from Master Server to Slave Server</a:t>
            </a:r>
          </a:p>
        </p:txBody>
      </p:sp>
      <p:sp>
        <p:nvSpPr>
          <p:cNvPr id="3" name="Content Placeholder 2"/>
          <p:cNvSpPr>
            <a:spLocks noGrp="1"/>
          </p:cNvSpPr>
          <p:nvPr>
            <p:ph idx="1"/>
          </p:nvPr>
        </p:nvSpPr>
        <p:spPr>
          <a:xfrm>
            <a:off x="838200" y="1825624"/>
            <a:ext cx="10515600" cy="4788117"/>
          </a:xfrm>
        </p:spPr>
        <p:txBody>
          <a:bodyPr/>
          <a:lstStyle/>
          <a:p>
            <a:pPr marL="0" indent="0">
              <a:buNone/>
            </a:pPr>
            <a:r>
              <a:rPr lang="en-US" sz="1800" dirty="0"/>
              <a:t>On the slave server, stop the </a:t>
            </a:r>
            <a:r>
              <a:rPr lang="en-US" sz="1800" dirty="0" err="1"/>
              <a:t>postgresql</a:t>
            </a:r>
            <a:r>
              <a:rPr lang="en-US" sz="1800" dirty="0"/>
              <a:t> service:</a:t>
            </a:r>
          </a:p>
          <a:p>
            <a:r>
              <a:rPr lang="en-US" dirty="0" err="1"/>
              <a:t>sudo</a:t>
            </a:r>
            <a:r>
              <a:rPr lang="en-US" dirty="0"/>
              <a:t> </a:t>
            </a:r>
            <a:r>
              <a:rPr lang="en-US" dirty="0" err="1"/>
              <a:t>systemctl</a:t>
            </a:r>
            <a:r>
              <a:rPr lang="en-US" dirty="0"/>
              <a:t> stop </a:t>
            </a:r>
            <a:r>
              <a:rPr lang="en-US" dirty="0" err="1" smtClean="0"/>
              <a:t>postgresql</a:t>
            </a:r>
            <a:r>
              <a:rPr lang="en-US" dirty="0" smtClean="0"/>
              <a:t> and move existing data folder.</a:t>
            </a:r>
          </a:p>
          <a:p>
            <a:r>
              <a:rPr lang="en-US" dirty="0" err="1"/>
              <a:t>pg_basebackup</a:t>
            </a:r>
            <a:r>
              <a:rPr lang="en-US" dirty="0"/>
              <a:t> -h </a:t>
            </a:r>
            <a:r>
              <a:rPr lang="en-US" dirty="0" smtClean="0"/>
              <a:t>10.90.82.31 </a:t>
            </a:r>
            <a:r>
              <a:rPr lang="en-US" dirty="0"/>
              <a:t>-D /</a:t>
            </a:r>
            <a:r>
              <a:rPr lang="en-US" dirty="0" err="1"/>
              <a:t>var</a:t>
            </a:r>
            <a:r>
              <a:rPr lang="en-US" dirty="0"/>
              <a:t>/lib/</a:t>
            </a:r>
            <a:r>
              <a:rPr lang="en-US" dirty="0" err="1"/>
              <a:t>postgresql</a:t>
            </a:r>
            <a:r>
              <a:rPr lang="en-US" dirty="0"/>
              <a:t>/11/main/ -P -U replica --</a:t>
            </a:r>
            <a:r>
              <a:rPr lang="en-US" dirty="0" err="1" smtClean="0"/>
              <a:t>wal</a:t>
            </a:r>
            <a:r>
              <a:rPr lang="en-US" dirty="0" smtClean="0"/>
              <a:t>-method=fetch</a:t>
            </a:r>
            <a:endParaRPr lang="en-US" dirty="0"/>
          </a:p>
        </p:txBody>
      </p:sp>
      <p:pic>
        <p:nvPicPr>
          <p:cNvPr id="4" name="Picture 8" descr="Image result for databa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2946" y="4048543"/>
            <a:ext cx="1106261" cy="141811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Image result for databa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61011" y="4048543"/>
            <a:ext cx="1106261" cy="141811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301248" y="5677946"/>
            <a:ext cx="849656" cy="369332"/>
          </a:xfrm>
          <a:prstGeom prst="rect">
            <a:avLst/>
          </a:prstGeom>
          <a:noFill/>
        </p:spPr>
        <p:txBody>
          <a:bodyPr wrap="none" rtlCol="0">
            <a:spAutoFit/>
          </a:bodyPr>
          <a:lstStyle/>
          <a:p>
            <a:r>
              <a:rPr lang="en-US" dirty="0" smtClean="0"/>
              <a:t>Master</a:t>
            </a:r>
          </a:p>
        </p:txBody>
      </p:sp>
      <p:sp>
        <p:nvSpPr>
          <p:cNvPr id="7" name="TextBox 6"/>
          <p:cNvSpPr txBox="1"/>
          <p:nvPr/>
        </p:nvSpPr>
        <p:spPr>
          <a:xfrm>
            <a:off x="8680396" y="5617777"/>
            <a:ext cx="667490" cy="369332"/>
          </a:xfrm>
          <a:prstGeom prst="rect">
            <a:avLst/>
          </a:prstGeom>
          <a:noFill/>
        </p:spPr>
        <p:txBody>
          <a:bodyPr wrap="none" rtlCol="0">
            <a:spAutoFit/>
          </a:bodyPr>
          <a:lstStyle/>
          <a:p>
            <a:r>
              <a:rPr lang="en-US" dirty="0" smtClean="0"/>
              <a:t>Slave</a:t>
            </a:r>
          </a:p>
        </p:txBody>
      </p:sp>
      <p:sp>
        <p:nvSpPr>
          <p:cNvPr id="8" name="Right Arrow 7"/>
          <p:cNvSpPr/>
          <p:nvPr/>
        </p:nvSpPr>
        <p:spPr>
          <a:xfrm>
            <a:off x="3620022" y="4659681"/>
            <a:ext cx="4396636" cy="3382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022128" y="4038215"/>
            <a:ext cx="1939249" cy="461665"/>
          </a:xfrm>
          <a:prstGeom prst="rect">
            <a:avLst/>
          </a:prstGeom>
          <a:noFill/>
        </p:spPr>
        <p:txBody>
          <a:bodyPr wrap="none" rtlCol="0">
            <a:spAutoFit/>
          </a:bodyPr>
          <a:lstStyle/>
          <a:p>
            <a:r>
              <a:rPr lang="en-US" sz="2400" dirty="0" err="1" smtClean="0"/>
              <a:t>Transfering</a:t>
            </a:r>
            <a:r>
              <a:rPr lang="en-US" dirty="0" smtClean="0"/>
              <a:t>…… </a:t>
            </a:r>
          </a:p>
        </p:txBody>
      </p:sp>
      <p:sp>
        <p:nvSpPr>
          <p:cNvPr id="10" name="TextBox 9"/>
          <p:cNvSpPr txBox="1"/>
          <p:nvPr/>
        </p:nvSpPr>
        <p:spPr>
          <a:xfrm>
            <a:off x="4778841" y="5004992"/>
            <a:ext cx="2421432" cy="461665"/>
          </a:xfrm>
          <a:prstGeom prst="rect">
            <a:avLst/>
          </a:prstGeom>
          <a:noFill/>
        </p:spPr>
        <p:txBody>
          <a:bodyPr wrap="none" rtlCol="0">
            <a:spAutoFit/>
          </a:bodyPr>
          <a:lstStyle/>
          <a:p>
            <a:r>
              <a:rPr lang="en-US" sz="2400" dirty="0" smtClean="0"/>
              <a:t>Data file directory</a:t>
            </a:r>
          </a:p>
        </p:txBody>
      </p:sp>
      <p:sp>
        <p:nvSpPr>
          <p:cNvPr id="11" name="TextBox 10"/>
          <p:cNvSpPr txBox="1"/>
          <p:nvPr/>
        </p:nvSpPr>
        <p:spPr>
          <a:xfrm>
            <a:off x="1282091" y="6073339"/>
            <a:ext cx="2830262" cy="369332"/>
          </a:xfrm>
          <a:prstGeom prst="rect">
            <a:avLst/>
          </a:prstGeom>
          <a:noFill/>
        </p:spPr>
        <p:txBody>
          <a:bodyPr wrap="none" rtlCol="0">
            <a:spAutoFit/>
          </a:bodyPr>
          <a:lstStyle/>
          <a:p>
            <a:r>
              <a:rPr lang="en-US" dirty="0"/>
              <a:t>/</a:t>
            </a:r>
            <a:r>
              <a:rPr lang="en-US" dirty="0" err="1" smtClean="0"/>
              <a:t>var</a:t>
            </a:r>
            <a:r>
              <a:rPr lang="en-US" dirty="0" smtClean="0"/>
              <a:t>/lib/</a:t>
            </a:r>
            <a:r>
              <a:rPr lang="en-US" dirty="0" err="1" smtClean="0"/>
              <a:t>postgresql</a:t>
            </a:r>
            <a:r>
              <a:rPr lang="en-US" dirty="0" smtClean="0"/>
              <a:t>/11/main</a:t>
            </a:r>
            <a:endParaRPr lang="en-US" dirty="0"/>
          </a:p>
        </p:txBody>
      </p:sp>
      <p:sp>
        <p:nvSpPr>
          <p:cNvPr id="13" name="TextBox 12"/>
          <p:cNvSpPr txBox="1"/>
          <p:nvPr/>
        </p:nvSpPr>
        <p:spPr>
          <a:xfrm>
            <a:off x="2079104" y="3687695"/>
            <a:ext cx="1293944" cy="369332"/>
          </a:xfrm>
          <a:prstGeom prst="rect">
            <a:avLst/>
          </a:prstGeom>
          <a:noFill/>
        </p:spPr>
        <p:txBody>
          <a:bodyPr wrap="none" rtlCol="0">
            <a:spAutoFit/>
          </a:bodyPr>
          <a:lstStyle/>
          <a:p>
            <a:r>
              <a:rPr lang="en-US" dirty="0" smtClean="0"/>
              <a:t>10.90.82.31</a:t>
            </a:r>
            <a:endParaRPr lang="en-US" dirty="0"/>
          </a:p>
        </p:txBody>
      </p:sp>
      <p:sp>
        <p:nvSpPr>
          <p:cNvPr id="14" name="TextBox 13"/>
          <p:cNvSpPr txBox="1"/>
          <p:nvPr/>
        </p:nvSpPr>
        <p:spPr>
          <a:xfrm>
            <a:off x="8367169" y="3679211"/>
            <a:ext cx="1293944" cy="369332"/>
          </a:xfrm>
          <a:prstGeom prst="rect">
            <a:avLst/>
          </a:prstGeom>
          <a:noFill/>
        </p:spPr>
        <p:txBody>
          <a:bodyPr wrap="none" rtlCol="0">
            <a:spAutoFit/>
          </a:bodyPr>
          <a:lstStyle/>
          <a:p>
            <a:r>
              <a:rPr lang="en-US" dirty="0" smtClean="0"/>
              <a:t>10.90.82.61</a:t>
            </a:r>
            <a:endParaRPr lang="en-US" dirty="0"/>
          </a:p>
        </p:txBody>
      </p:sp>
    </p:spTree>
    <p:extLst>
      <p:ext uri="{BB962C8B-B14F-4D97-AF65-F5344CB8AC3E}">
        <p14:creationId xmlns:p14="http://schemas.microsoft.com/office/powerpoint/2010/main" val="3757813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6837"/>
            <a:ext cx="10515600" cy="1325563"/>
          </a:xfrm>
        </p:spPr>
        <p:txBody>
          <a:bodyPr/>
          <a:lstStyle/>
          <a:p>
            <a:r>
              <a:rPr lang="en-US" dirty="0" smtClean="0"/>
              <a:t>Agenda</a:t>
            </a:r>
            <a:endParaRPr lang="en-US" dirty="0"/>
          </a:p>
        </p:txBody>
      </p:sp>
      <p:sp>
        <p:nvSpPr>
          <p:cNvPr id="3" name="Content Placeholder 2"/>
          <p:cNvSpPr>
            <a:spLocks noGrp="1"/>
          </p:cNvSpPr>
          <p:nvPr>
            <p:ph idx="1"/>
          </p:nvPr>
        </p:nvSpPr>
        <p:spPr>
          <a:xfrm>
            <a:off x="838200" y="1104900"/>
            <a:ext cx="10515600" cy="5486400"/>
          </a:xfrm>
        </p:spPr>
        <p:txBody>
          <a:bodyPr>
            <a:normAutofit fontScale="85000" lnSpcReduction="20000"/>
          </a:bodyPr>
          <a:lstStyle/>
          <a:p>
            <a:r>
              <a:rPr lang="en-US" sz="2400" dirty="0"/>
              <a:t>What is Replication</a:t>
            </a:r>
            <a:r>
              <a:rPr lang="en-US" sz="2400" dirty="0" smtClean="0"/>
              <a:t>?</a:t>
            </a:r>
          </a:p>
          <a:p>
            <a:r>
              <a:rPr lang="en-US" sz="2400" dirty="0"/>
              <a:t>Why do we need Replication</a:t>
            </a:r>
            <a:r>
              <a:rPr lang="en-US" sz="2400" dirty="0" smtClean="0"/>
              <a:t>?</a:t>
            </a:r>
          </a:p>
          <a:p>
            <a:r>
              <a:rPr lang="en-US" sz="2400" dirty="0"/>
              <a:t>How many replication layers do we have</a:t>
            </a:r>
            <a:r>
              <a:rPr lang="en-US" sz="2400" dirty="0" smtClean="0"/>
              <a:t>?</a:t>
            </a:r>
          </a:p>
          <a:p>
            <a:r>
              <a:rPr lang="en-US" sz="2400" dirty="0"/>
              <a:t>Understanding milestones of built-in Database Physical Replication</a:t>
            </a:r>
            <a:r>
              <a:rPr lang="en-US" sz="2400" dirty="0" smtClean="0"/>
              <a:t>.</a:t>
            </a:r>
          </a:p>
          <a:p>
            <a:r>
              <a:rPr lang="en-US" sz="2400" dirty="0"/>
              <a:t>What is the purpose of replication? and How to rescue system in case of failover</a:t>
            </a:r>
            <a:r>
              <a:rPr lang="en-US" sz="2400" dirty="0" smtClean="0"/>
              <a:t>?</a:t>
            </a:r>
          </a:p>
          <a:p>
            <a:r>
              <a:rPr lang="en-US" sz="2400" dirty="0"/>
              <a:t>What is Streaming Replication and what is its advantages? </a:t>
            </a:r>
            <a:r>
              <a:rPr lang="en-US" sz="2400" dirty="0" err="1"/>
              <a:t>Async</a:t>
            </a:r>
            <a:r>
              <a:rPr lang="en-US" sz="2400" dirty="0"/>
              <a:t> vs Sync, Hot standby etc</a:t>
            </a:r>
            <a:r>
              <a:rPr lang="en-US" sz="2400" dirty="0" smtClean="0"/>
              <a:t>.</a:t>
            </a:r>
          </a:p>
          <a:p>
            <a:r>
              <a:rPr lang="en-US" sz="2400" dirty="0"/>
              <a:t>How to </a:t>
            </a:r>
            <a:r>
              <a:rPr lang="en-US" sz="2400" dirty="0" err="1"/>
              <a:t>configurate</a:t>
            </a:r>
            <a:r>
              <a:rPr lang="en-US" sz="2400" dirty="0"/>
              <a:t> Master and Standby Servers? And What is the most important parameters? Example of </a:t>
            </a:r>
            <a:r>
              <a:rPr lang="en-US" sz="2400" dirty="0" err="1"/>
              <a:t>topoloji</a:t>
            </a:r>
            <a:r>
              <a:rPr lang="en-US" sz="2400" dirty="0" smtClean="0"/>
              <a:t>.</a:t>
            </a:r>
          </a:p>
          <a:p>
            <a:r>
              <a:rPr lang="en-US" sz="2400" dirty="0"/>
              <a:t>What is Cascading Replication and how to </a:t>
            </a:r>
            <a:r>
              <a:rPr lang="en-US" sz="2400" dirty="0" err="1"/>
              <a:t>configurate</a:t>
            </a:r>
            <a:r>
              <a:rPr lang="en-US" sz="2400" dirty="0"/>
              <a:t> it? Live Demo on Terminal</a:t>
            </a:r>
            <a:r>
              <a:rPr lang="en-US" sz="2400" dirty="0" smtClean="0"/>
              <a:t>.</a:t>
            </a:r>
          </a:p>
          <a:p>
            <a:r>
              <a:rPr lang="fr-FR" sz="2400" dirty="0"/>
              <a:t>Quorum Commit for </a:t>
            </a:r>
            <a:r>
              <a:rPr lang="fr-FR" sz="2400" dirty="0" err="1"/>
              <a:t>Sync</a:t>
            </a:r>
            <a:r>
              <a:rPr lang="fr-FR" sz="2400" dirty="0"/>
              <a:t> </a:t>
            </a:r>
            <a:r>
              <a:rPr lang="fr-FR" sz="2400" dirty="0" err="1"/>
              <a:t>Replication</a:t>
            </a:r>
            <a:r>
              <a:rPr lang="fr-FR" sz="2400" dirty="0"/>
              <a:t> etc</a:t>
            </a:r>
            <a:r>
              <a:rPr lang="fr-FR" sz="2400" dirty="0" smtClean="0"/>
              <a:t>.</a:t>
            </a:r>
          </a:p>
          <a:p>
            <a:r>
              <a:rPr lang="en-US" sz="2400" dirty="0"/>
              <a:t>What is Logical Replication coming with PostgreSQL </a:t>
            </a:r>
            <a:r>
              <a:rPr lang="en-US" sz="2400" dirty="0" smtClean="0"/>
              <a:t>10? </a:t>
            </a:r>
            <a:r>
              <a:rPr lang="en-US" sz="2400" dirty="0"/>
              <a:t>And What is its advantages</a:t>
            </a:r>
            <a:r>
              <a:rPr lang="en-US" sz="2400" dirty="0" smtClean="0"/>
              <a:t>?</a:t>
            </a:r>
          </a:p>
          <a:p>
            <a:r>
              <a:rPr lang="en-US" sz="2400" dirty="0"/>
              <a:t>What is the purpose of Logical replication</a:t>
            </a:r>
            <a:r>
              <a:rPr lang="en-US" sz="2400" dirty="0" smtClean="0"/>
              <a:t>?</a:t>
            </a:r>
          </a:p>
          <a:p>
            <a:r>
              <a:rPr lang="en-US" sz="2400" dirty="0"/>
              <a:t>How to set up Logical Replication and What are its benefits</a:t>
            </a:r>
            <a:r>
              <a:rPr lang="en-US" sz="2400" dirty="0" smtClean="0"/>
              <a:t>?</a:t>
            </a:r>
          </a:p>
          <a:p>
            <a:r>
              <a:rPr lang="en-US" sz="2400" dirty="0"/>
              <a:t>Limitations of Logical </a:t>
            </a:r>
            <a:r>
              <a:rPr lang="en-US" sz="2400" dirty="0" smtClean="0"/>
              <a:t>Replication</a:t>
            </a:r>
          </a:p>
          <a:p>
            <a:r>
              <a:rPr lang="en-US" sz="2400" dirty="0"/>
              <a:t>Logical Replication vs Physical Replication in detail</a:t>
            </a:r>
            <a:r>
              <a:rPr lang="en-US" sz="2400" dirty="0" smtClean="0"/>
              <a:t>.</a:t>
            </a:r>
          </a:p>
          <a:p>
            <a:r>
              <a:rPr lang="en-US" sz="2400" dirty="0"/>
              <a:t>10 Questions quiz and giving some gifts to participants according to their success.</a:t>
            </a:r>
            <a:endParaRPr lang="en-US" sz="2400" dirty="0" smtClean="0"/>
          </a:p>
          <a:p>
            <a:endParaRPr lang="en-US" sz="2400" dirty="0"/>
          </a:p>
        </p:txBody>
      </p:sp>
    </p:spTree>
    <p:extLst>
      <p:ext uri="{BB962C8B-B14F-4D97-AF65-F5344CB8AC3E}">
        <p14:creationId xmlns:p14="http://schemas.microsoft.com/office/powerpoint/2010/main" val="31930132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6-Recovery.conf file on standby</a:t>
            </a:r>
            <a:endParaRPr lang="en-US" dirty="0"/>
          </a:p>
        </p:txBody>
      </p:sp>
      <p:pic>
        <p:nvPicPr>
          <p:cNvPr id="4" name="Content Placeholder 3"/>
          <p:cNvPicPr>
            <a:picLocks noGrp="1" noChangeAspect="1"/>
          </p:cNvPicPr>
          <p:nvPr>
            <p:ph idx="1"/>
          </p:nvPr>
        </p:nvPicPr>
        <p:blipFill>
          <a:blip r:embed="rId3"/>
          <a:stretch>
            <a:fillRect/>
          </a:stretch>
        </p:blipFill>
        <p:spPr>
          <a:xfrm>
            <a:off x="1023676" y="2813410"/>
            <a:ext cx="7439025" cy="1524000"/>
          </a:xfrm>
          <a:prstGeom prst="rect">
            <a:avLst/>
          </a:prstGeom>
        </p:spPr>
      </p:pic>
      <p:sp>
        <p:nvSpPr>
          <p:cNvPr id="5" name="TextBox 4"/>
          <p:cNvSpPr txBox="1"/>
          <p:nvPr/>
        </p:nvSpPr>
        <p:spPr>
          <a:xfrm>
            <a:off x="1023676" y="1828800"/>
            <a:ext cx="4703403" cy="646331"/>
          </a:xfrm>
          <a:prstGeom prst="rect">
            <a:avLst/>
          </a:prstGeom>
          <a:noFill/>
        </p:spPr>
        <p:txBody>
          <a:bodyPr wrap="none" rtlCol="0">
            <a:spAutoFit/>
          </a:bodyPr>
          <a:lstStyle/>
          <a:p>
            <a:r>
              <a:rPr lang="en-US" dirty="0" err="1" smtClean="0"/>
              <a:t>Datafile</a:t>
            </a:r>
            <a:r>
              <a:rPr lang="en-US" dirty="0" smtClean="0"/>
              <a:t> Directory</a:t>
            </a:r>
            <a:r>
              <a:rPr lang="en-US" dirty="0" smtClean="0">
                <a:sym typeface="Wingdings" panose="05000000000000000000" pitchFamily="2" charset="2"/>
              </a:rPr>
              <a:t></a:t>
            </a:r>
            <a:r>
              <a:rPr lang="en-US" dirty="0" smtClean="0"/>
              <a:t>/</a:t>
            </a:r>
            <a:r>
              <a:rPr lang="en-US" dirty="0" err="1" smtClean="0"/>
              <a:t>var</a:t>
            </a:r>
            <a:r>
              <a:rPr lang="en-US" dirty="0" smtClean="0"/>
              <a:t>/lib/</a:t>
            </a:r>
            <a:r>
              <a:rPr lang="en-US" dirty="0" err="1" smtClean="0"/>
              <a:t>postgresql</a:t>
            </a:r>
            <a:r>
              <a:rPr lang="en-US" dirty="0" smtClean="0"/>
              <a:t>/11/main</a:t>
            </a:r>
            <a:endParaRPr lang="en-US" dirty="0"/>
          </a:p>
          <a:p>
            <a:endParaRPr lang="en-US" dirty="0"/>
          </a:p>
        </p:txBody>
      </p:sp>
      <p:sp>
        <p:nvSpPr>
          <p:cNvPr id="8" name="Flowchart: Process 7"/>
          <p:cNvSpPr/>
          <p:nvPr/>
        </p:nvSpPr>
        <p:spPr>
          <a:xfrm>
            <a:off x="2016690" y="3419605"/>
            <a:ext cx="1252603" cy="178248"/>
          </a:xfrm>
          <a:prstGeom prst="flowChartProces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9239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a:t>
            </a:r>
            <a:r>
              <a:rPr lang="en-US" dirty="0" smtClean="0"/>
              <a:t>Replication</a:t>
            </a:r>
            <a:endParaRPr lang="en-US" dirty="0"/>
          </a:p>
        </p:txBody>
      </p:sp>
      <p:sp>
        <p:nvSpPr>
          <p:cNvPr id="3" name="Content Placeholder 2"/>
          <p:cNvSpPr>
            <a:spLocks noGrp="1"/>
          </p:cNvSpPr>
          <p:nvPr>
            <p:ph idx="1"/>
          </p:nvPr>
        </p:nvSpPr>
        <p:spPr/>
        <p:txBody>
          <a:bodyPr/>
          <a:lstStyle/>
          <a:p>
            <a:pPr marL="0" indent="0">
              <a:buNone/>
            </a:pPr>
            <a:r>
              <a:rPr lang="en-US" dirty="0" err="1" smtClean="0"/>
              <a:t>Command</a:t>
            </a:r>
            <a:r>
              <a:rPr lang="en-US" dirty="0" err="1" smtClean="0">
                <a:sym typeface="Wingdings" panose="05000000000000000000" pitchFamily="2" charset="2"/>
              </a:rPr>
              <a:t></a:t>
            </a:r>
            <a:r>
              <a:rPr lang="en-US" dirty="0" err="1" smtClean="0"/>
              <a:t>psql</a:t>
            </a:r>
            <a:r>
              <a:rPr lang="en-US" dirty="0" smtClean="0"/>
              <a:t> </a:t>
            </a:r>
            <a:r>
              <a:rPr lang="en-US" dirty="0"/>
              <a:t>-x -c "select * from </a:t>
            </a:r>
            <a:r>
              <a:rPr lang="en-US" dirty="0" err="1"/>
              <a:t>pg_stat_replication</a:t>
            </a:r>
            <a:r>
              <a:rPr lang="en-US" dirty="0"/>
              <a:t>;"</a:t>
            </a:r>
          </a:p>
          <a:p>
            <a:endParaRPr lang="en-US" dirty="0"/>
          </a:p>
        </p:txBody>
      </p:sp>
      <p:pic>
        <p:nvPicPr>
          <p:cNvPr id="5" name="Picture 4"/>
          <p:cNvPicPr>
            <a:picLocks noChangeAspect="1"/>
          </p:cNvPicPr>
          <p:nvPr/>
        </p:nvPicPr>
        <p:blipFill>
          <a:blip r:embed="rId2"/>
          <a:stretch>
            <a:fillRect/>
          </a:stretch>
        </p:blipFill>
        <p:spPr>
          <a:xfrm>
            <a:off x="944647" y="2395409"/>
            <a:ext cx="9610725" cy="4019550"/>
          </a:xfrm>
          <a:prstGeom prst="rect">
            <a:avLst/>
          </a:prstGeom>
        </p:spPr>
      </p:pic>
      <p:sp>
        <p:nvSpPr>
          <p:cNvPr id="6" name="TextBox 5"/>
          <p:cNvSpPr txBox="1"/>
          <p:nvPr/>
        </p:nvSpPr>
        <p:spPr>
          <a:xfrm>
            <a:off x="6069715" y="778630"/>
            <a:ext cx="4617290" cy="523220"/>
          </a:xfrm>
          <a:prstGeom prst="rect">
            <a:avLst/>
          </a:prstGeom>
          <a:noFill/>
        </p:spPr>
        <p:txBody>
          <a:bodyPr wrap="none" rtlCol="0">
            <a:spAutoFit/>
          </a:bodyPr>
          <a:lstStyle/>
          <a:p>
            <a:r>
              <a:rPr lang="en-US" sz="2800" dirty="0" smtClean="0"/>
              <a:t>Streaming Replication is DONE</a:t>
            </a:r>
            <a:endParaRPr lang="en-US" sz="2800" dirty="0"/>
          </a:p>
        </p:txBody>
      </p:sp>
      <p:pic>
        <p:nvPicPr>
          <p:cNvPr id="7" name="Picture 8" descr="ok check ile ilgili gÃ¶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13749" y="439051"/>
            <a:ext cx="1080101" cy="1080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899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491" y="249939"/>
            <a:ext cx="10515600" cy="686926"/>
          </a:xfrm>
        </p:spPr>
        <p:txBody>
          <a:bodyPr>
            <a:normAutofit fontScale="90000"/>
          </a:bodyPr>
          <a:lstStyle/>
          <a:p>
            <a:r>
              <a:rPr lang="en-US" dirty="0"/>
              <a:t>Cascading </a:t>
            </a:r>
            <a:r>
              <a:rPr lang="en-US" dirty="0" err="1"/>
              <a:t>Postgresql</a:t>
            </a:r>
            <a:r>
              <a:rPr lang="en-US" dirty="0"/>
              <a:t> Replication</a:t>
            </a:r>
          </a:p>
        </p:txBody>
      </p:sp>
      <p:pic>
        <p:nvPicPr>
          <p:cNvPr id="1032" name="Picture 8" descr="Image result for databa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1157" y="2939830"/>
            <a:ext cx="1106261" cy="141811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Image result for databa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9310" y="4266690"/>
            <a:ext cx="1106261" cy="141811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Image result for databa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5338" y="1538406"/>
            <a:ext cx="1106261" cy="1418114"/>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a:off x="3291197" y="3938999"/>
            <a:ext cx="2725790" cy="9522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089459" y="4330296"/>
            <a:ext cx="849656" cy="369332"/>
          </a:xfrm>
          <a:prstGeom prst="rect">
            <a:avLst/>
          </a:prstGeom>
          <a:noFill/>
        </p:spPr>
        <p:txBody>
          <a:bodyPr wrap="none" rtlCol="0">
            <a:spAutoFit/>
          </a:bodyPr>
          <a:lstStyle/>
          <a:p>
            <a:r>
              <a:rPr lang="en-US" dirty="0" smtClean="0"/>
              <a:t>Master</a:t>
            </a:r>
            <a:endParaRPr lang="en-US" dirty="0"/>
          </a:p>
        </p:txBody>
      </p:sp>
      <p:sp>
        <p:nvSpPr>
          <p:cNvPr id="21" name="TextBox 20"/>
          <p:cNvSpPr txBox="1"/>
          <p:nvPr/>
        </p:nvSpPr>
        <p:spPr>
          <a:xfrm>
            <a:off x="6608695" y="5657156"/>
            <a:ext cx="667490" cy="369332"/>
          </a:xfrm>
          <a:prstGeom prst="rect">
            <a:avLst/>
          </a:prstGeom>
          <a:noFill/>
        </p:spPr>
        <p:txBody>
          <a:bodyPr wrap="none" rtlCol="0">
            <a:spAutoFit/>
          </a:bodyPr>
          <a:lstStyle/>
          <a:p>
            <a:r>
              <a:rPr lang="en-US" dirty="0" smtClean="0"/>
              <a:t>Slave</a:t>
            </a:r>
            <a:endParaRPr lang="en-US" dirty="0"/>
          </a:p>
        </p:txBody>
      </p:sp>
      <p:sp>
        <p:nvSpPr>
          <p:cNvPr id="24" name="TextBox 23"/>
          <p:cNvSpPr txBox="1"/>
          <p:nvPr/>
        </p:nvSpPr>
        <p:spPr>
          <a:xfrm>
            <a:off x="6503339" y="2942696"/>
            <a:ext cx="667490" cy="369332"/>
          </a:xfrm>
          <a:prstGeom prst="rect">
            <a:avLst/>
          </a:prstGeom>
          <a:noFill/>
        </p:spPr>
        <p:txBody>
          <a:bodyPr wrap="none" rtlCol="0">
            <a:spAutoFit/>
          </a:bodyPr>
          <a:lstStyle/>
          <a:p>
            <a:r>
              <a:rPr lang="en-US" dirty="0" smtClean="0"/>
              <a:t>Slave</a:t>
            </a:r>
            <a:endParaRPr lang="en-US" dirty="0"/>
          </a:p>
        </p:txBody>
      </p:sp>
      <p:cxnSp>
        <p:nvCxnSpPr>
          <p:cNvPr id="27" name="Straight Arrow Connector 26"/>
          <p:cNvCxnSpPr/>
          <p:nvPr/>
        </p:nvCxnSpPr>
        <p:spPr>
          <a:xfrm flipV="1">
            <a:off x="3291197" y="2436151"/>
            <a:ext cx="2699121" cy="7022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2" name="Picture 8" descr="Image result for databas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08137" y="965943"/>
            <a:ext cx="687238" cy="880969"/>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Arrow Connector 19"/>
          <p:cNvCxnSpPr/>
          <p:nvPr/>
        </p:nvCxnSpPr>
        <p:spPr>
          <a:xfrm flipV="1">
            <a:off x="7700851" y="1596680"/>
            <a:ext cx="1019862" cy="2884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9888193" y="4336338"/>
            <a:ext cx="667490" cy="369332"/>
          </a:xfrm>
          <a:prstGeom prst="rect">
            <a:avLst/>
          </a:prstGeom>
          <a:noFill/>
        </p:spPr>
        <p:txBody>
          <a:bodyPr wrap="none" rtlCol="0">
            <a:spAutoFit/>
          </a:bodyPr>
          <a:lstStyle/>
          <a:p>
            <a:r>
              <a:rPr lang="en-US" dirty="0" smtClean="0"/>
              <a:t>Slave</a:t>
            </a:r>
            <a:endParaRPr lang="en-US" dirty="0"/>
          </a:p>
        </p:txBody>
      </p:sp>
      <p:sp>
        <p:nvSpPr>
          <p:cNvPr id="40" name="TextBox 39"/>
          <p:cNvSpPr txBox="1"/>
          <p:nvPr/>
        </p:nvSpPr>
        <p:spPr>
          <a:xfrm>
            <a:off x="9707061" y="2382210"/>
            <a:ext cx="667490" cy="369332"/>
          </a:xfrm>
          <a:prstGeom prst="rect">
            <a:avLst/>
          </a:prstGeom>
          <a:noFill/>
        </p:spPr>
        <p:txBody>
          <a:bodyPr wrap="none" rtlCol="0">
            <a:spAutoFit/>
          </a:bodyPr>
          <a:lstStyle/>
          <a:p>
            <a:r>
              <a:rPr lang="en-US" dirty="0" smtClean="0"/>
              <a:t>Slave</a:t>
            </a:r>
            <a:endParaRPr lang="en-US" dirty="0"/>
          </a:p>
        </p:txBody>
      </p:sp>
      <p:cxnSp>
        <p:nvCxnSpPr>
          <p:cNvPr id="42" name="Straight Arrow Connector 41"/>
          <p:cNvCxnSpPr/>
          <p:nvPr/>
        </p:nvCxnSpPr>
        <p:spPr>
          <a:xfrm>
            <a:off x="7741013" y="2221679"/>
            <a:ext cx="883671" cy="3210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7" name="Picture 8" descr="Image result for databas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88389" y="2052301"/>
            <a:ext cx="687238" cy="880969"/>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p:cNvSpPr txBox="1"/>
          <p:nvPr/>
        </p:nvSpPr>
        <p:spPr>
          <a:xfrm>
            <a:off x="9707061" y="1412014"/>
            <a:ext cx="667490" cy="369332"/>
          </a:xfrm>
          <a:prstGeom prst="rect">
            <a:avLst/>
          </a:prstGeom>
          <a:noFill/>
        </p:spPr>
        <p:txBody>
          <a:bodyPr wrap="none" rtlCol="0">
            <a:spAutoFit/>
          </a:bodyPr>
          <a:lstStyle/>
          <a:p>
            <a:r>
              <a:rPr lang="en-US" dirty="0" smtClean="0"/>
              <a:t>Slave</a:t>
            </a:r>
            <a:endParaRPr lang="en-US" dirty="0"/>
          </a:p>
        </p:txBody>
      </p:sp>
      <p:pic>
        <p:nvPicPr>
          <p:cNvPr id="52" name="Picture 8" descr="Image result for databas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61175" y="3889389"/>
            <a:ext cx="687238" cy="880969"/>
          </a:xfrm>
          <a:prstGeom prst="rect">
            <a:avLst/>
          </a:prstGeom>
          <a:noFill/>
          <a:extLst>
            <a:ext uri="{909E8E84-426E-40DD-AFC4-6F175D3DCCD1}">
              <a14:hiddenFill xmlns:a14="http://schemas.microsoft.com/office/drawing/2010/main">
                <a:solidFill>
                  <a:srgbClr val="FFFFFF"/>
                </a:solidFill>
              </a14:hiddenFill>
            </a:ext>
          </a:extLst>
        </p:spPr>
      </p:pic>
      <p:cxnSp>
        <p:nvCxnSpPr>
          <p:cNvPr id="53" name="Straight Arrow Connector 52"/>
          <p:cNvCxnSpPr/>
          <p:nvPr/>
        </p:nvCxnSpPr>
        <p:spPr>
          <a:xfrm flipV="1">
            <a:off x="7865582" y="4520126"/>
            <a:ext cx="1008169" cy="3710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7823985" y="5177729"/>
            <a:ext cx="1049766" cy="3138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5" name="Picture 8" descr="Image result for databas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1427" y="4975747"/>
            <a:ext cx="687238" cy="880969"/>
          </a:xfrm>
          <a:prstGeom prst="rect">
            <a:avLst/>
          </a:prstGeom>
          <a:noFill/>
          <a:extLst>
            <a:ext uri="{909E8E84-426E-40DD-AFC4-6F175D3DCCD1}">
              <a14:hiddenFill xmlns:a14="http://schemas.microsoft.com/office/drawing/2010/main">
                <a:solidFill>
                  <a:srgbClr val="FFFFFF"/>
                </a:solidFill>
              </a14:hiddenFill>
            </a:ext>
          </a:extLst>
        </p:spPr>
      </p:pic>
      <p:sp>
        <p:nvSpPr>
          <p:cNvPr id="65" name="TextBox 64"/>
          <p:cNvSpPr txBox="1"/>
          <p:nvPr/>
        </p:nvSpPr>
        <p:spPr>
          <a:xfrm>
            <a:off x="9890378" y="5424240"/>
            <a:ext cx="667490" cy="369332"/>
          </a:xfrm>
          <a:prstGeom prst="rect">
            <a:avLst/>
          </a:prstGeom>
          <a:noFill/>
        </p:spPr>
        <p:txBody>
          <a:bodyPr wrap="none" rtlCol="0">
            <a:spAutoFit/>
          </a:bodyPr>
          <a:lstStyle/>
          <a:p>
            <a:r>
              <a:rPr lang="en-US" dirty="0" smtClean="0"/>
              <a:t>Slave</a:t>
            </a:r>
            <a:endParaRPr lang="en-US" dirty="0"/>
          </a:p>
        </p:txBody>
      </p:sp>
      <p:sp>
        <p:nvSpPr>
          <p:cNvPr id="35" name="TextBox 34"/>
          <p:cNvSpPr txBox="1"/>
          <p:nvPr/>
        </p:nvSpPr>
        <p:spPr>
          <a:xfrm>
            <a:off x="6016987" y="940585"/>
            <a:ext cx="1729961" cy="369332"/>
          </a:xfrm>
          <a:prstGeom prst="rect">
            <a:avLst/>
          </a:prstGeom>
          <a:noFill/>
        </p:spPr>
        <p:txBody>
          <a:bodyPr wrap="none" rtlCol="0">
            <a:spAutoFit/>
          </a:bodyPr>
          <a:lstStyle/>
          <a:p>
            <a:r>
              <a:rPr lang="en-US" dirty="0" smtClean="0"/>
              <a:t>Upstream Slaves</a:t>
            </a:r>
            <a:endParaRPr lang="en-US" dirty="0"/>
          </a:p>
        </p:txBody>
      </p:sp>
      <p:sp>
        <p:nvSpPr>
          <p:cNvPr id="36" name="TextBox 35"/>
          <p:cNvSpPr txBox="1"/>
          <p:nvPr/>
        </p:nvSpPr>
        <p:spPr>
          <a:xfrm>
            <a:off x="8374693" y="397406"/>
            <a:ext cx="2012346" cy="369332"/>
          </a:xfrm>
          <a:prstGeom prst="rect">
            <a:avLst/>
          </a:prstGeom>
          <a:noFill/>
        </p:spPr>
        <p:txBody>
          <a:bodyPr wrap="none" rtlCol="0">
            <a:spAutoFit/>
          </a:bodyPr>
          <a:lstStyle/>
          <a:p>
            <a:r>
              <a:rPr lang="en-US" dirty="0" smtClean="0"/>
              <a:t>Downstream Slaves</a:t>
            </a:r>
            <a:endParaRPr lang="en-US" dirty="0"/>
          </a:p>
        </p:txBody>
      </p:sp>
      <p:sp>
        <p:nvSpPr>
          <p:cNvPr id="37" name="TextBox 36"/>
          <p:cNvSpPr txBox="1"/>
          <p:nvPr/>
        </p:nvSpPr>
        <p:spPr>
          <a:xfrm>
            <a:off x="4027480" y="2267269"/>
            <a:ext cx="1226554" cy="369332"/>
          </a:xfrm>
          <a:prstGeom prst="rect">
            <a:avLst/>
          </a:prstGeom>
          <a:noFill/>
        </p:spPr>
        <p:txBody>
          <a:bodyPr wrap="none" rtlCol="0">
            <a:spAutoFit/>
          </a:bodyPr>
          <a:lstStyle/>
          <a:p>
            <a:r>
              <a:rPr lang="en-US" dirty="0" smtClean="0"/>
              <a:t>Replication</a:t>
            </a:r>
            <a:endParaRPr lang="en-US" dirty="0"/>
          </a:p>
        </p:txBody>
      </p:sp>
      <p:sp>
        <p:nvSpPr>
          <p:cNvPr id="41" name="TextBox 40"/>
          <p:cNvSpPr txBox="1"/>
          <p:nvPr/>
        </p:nvSpPr>
        <p:spPr>
          <a:xfrm>
            <a:off x="7678455" y="2534221"/>
            <a:ext cx="1226426" cy="646331"/>
          </a:xfrm>
          <a:prstGeom prst="rect">
            <a:avLst/>
          </a:prstGeom>
          <a:noFill/>
        </p:spPr>
        <p:txBody>
          <a:bodyPr wrap="none" rtlCol="0">
            <a:spAutoFit/>
          </a:bodyPr>
          <a:lstStyle/>
          <a:p>
            <a:r>
              <a:rPr lang="en-US" dirty="0" smtClean="0"/>
              <a:t>Cascading </a:t>
            </a:r>
          </a:p>
          <a:p>
            <a:r>
              <a:rPr lang="en-US" dirty="0" err="1" smtClean="0"/>
              <a:t>Replicaiton</a:t>
            </a:r>
            <a:endParaRPr lang="en-US" dirty="0"/>
          </a:p>
        </p:txBody>
      </p:sp>
      <p:sp>
        <p:nvSpPr>
          <p:cNvPr id="43" name="TextBox 42"/>
          <p:cNvSpPr txBox="1"/>
          <p:nvPr/>
        </p:nvSpPr>
        <p:spPr>
          <a:xfrm>
            <a:off x="10586912" y="1556243"/>
            <a:ext cx="1720215" cy="369332"/>
          </a:xfrm>
          <a:prstGeom prst="rect">
            <a:avLst/>
          </a:prstGeom>
          <a:noFill/>
        </p:spPr>
        <p:txBody>
          <a:bodyPr wrap="none" rtlCol="0">
            <a:spAutoFit/>
          </a:bodyPr>
          <a:lstStyle/>
          <a:p>
            <a:r>
              <a:rPr lang="en-US" dirty="0" err="1"/>
              <a:t>h</a:t>
            </a:r>
            <a:r>
              <a:rPr lang="en-US" dirty="0" err="1" smtClean="0"/>
              <a:t>ot_standby</a:t>
            </a:r>
            <a:r>
              <a:rPr lang="en-US" dirty="0" smtClean="0"/>
              <a:t>=on</a:t>
            </a:r>
            <a:endParaRPr lang="en-US" dirty="0"/>
          </a:p>
        </p:txBody>
      </p:sp>
      <p:pic>
        <p:nvPicPr>
          <p:cNvPr id="45" name="Picture 2" descr="Image result for authenticati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53742" y="830894"/>
            <a:ext cx="636342" cy="693613"/>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p:cNvSpPr txBox="1"/>
          <p:nvPr/>
        </p:nvSpPr>
        <p:spPr>
          <a:xfrm>
            <a:off x="10593996" y="1986008"/>
            <a:ext cx="1553952" cy="369332"/>
          </a:xfrm>
          <a:prstGeom prst="rect">
            <a:avLst/>
          </a:prstGeom>
          <a:noFill/>
        </p:spPr>
        <p:txBody>
          <a:bodyPr wrap="none" rtlCol="0">
            <a:spAutoFit/>
          </a:bodyPr>
          <a:lstStyle/>
          <a:p>
            <a:r>
              <a:rPr lang="en-US" dirty="0" err="1" smtClean="0"/>
              <a:t>Syncronization</a:t>
            </a:r>
            <a:endParaRPr lang="en-US" dirty="0"/>
          </a:p>
        </p:txBody>
      </p:sp>
      <p:sp>
        <p:nvSpPr>
          <p:cNvPr id="9" name="TextBox 8"/>
          <p:cNvSpPr txBox="1"/>
          <p:nvPr/>
        </p:nvSpPr>
        <p:spPr>
          <a:xfrm>
            <a:off x="10301035" y="1141982"/>
            <a:ext cx="359394" cy="369332"/>
          </a:xfrm>
          <a:prstGeom prst="rect">
            <a:avLst/>
          </a:prstGeom>
          <a:noFill/>
        </p:spPr>
        <p:txBody>
          <a:bodyPr wrap="none" rtlCol="0">
            <a:spAutoFit/>
          </a:bodyPr>
          <a:lstStyle/>
          <a:p>
            <a:r>
              <a:rPr lang="en-US" dirty="0" smtClean="0"/>
              <a:t>1.</a:t>
            </a:r>
            <a:endParaRPr lang="en-US" dirty="0"/>
          </a:p>
        </p:txBody>
      </p:sp>
      <p:sp>
        <p:nvSpPr>
          <p:cNvPr id="48" name="TextBox 47"/>
          <p:cNvSpPr txBox="1"/>
          <p:nvPr/>
        </p:nvSpPr>
        <p:spPr>
          <a:xfrm>
            <a:off x="10301035" y="1574956"/>
            <a:ext cx="359394" cy="369332"/>
          </a:xfrm>
          <a:prstGeom prst="rect">
            <a:avLst/>
          </a:prstGeom>
          <a:noFill/>
        </p:spPr>
        <p:txBody>
          <a:bodyPr wrap="none" rtlCol="0">
            <a:spAutoFit/>
          </a:bodyPr>
          <a:lstStyle/>
          <a:p>
            <a:r>
              <a:rPr lang="en-US" dirty="0"/>
              <a:t>2</a:t>
            </a:r>
            <a:r>
              <a:rPr lang="en-US" dirty="0" smtClean="0"/>
              <a:t>.</a:t>
            </a:r>
            <a:endParaRPr lang="en-US" dirty="0"/>
          </a:p>
        </p:txBody>
      </p:sp>
      <p:sp>
        <p:nvSpPr>
          <p:cNvPr id="50" name="TextBox 49"/>
          <p:cNvSpPr txBox="1"/>
          <p:nvPr/>
        </p:nvSpPr>
        <p:spPr>
          <a:xfrm>
            <a:off x="10318654" y="1986463"/>
            <a:ext cx="359394" cy="369332"/>
          </a:xfrm>
          <a:prstGeom prst="rect">
            <a:avLst/>
          </a:prstGeom>
          <a:noFill/>
        </p:spPr>
        <p:txBody>
          <a:bodyPr wrap="none" rtlCol="0">
            <a:spAutoFit/>
          </a:bodyPr>
          <a:lstStyle/>
          <a:p>
            <a:r>
              <a:rPr lang="en-US" dirty="0" smtClean="0"/>
              <a:t>3.</a:t>
            </a:r>
            <a:endParaRPr lang="en-US" dirty="0"/>
          </a:p>
        </p:txBody>
      </p:sp>
      <p:sp>
        <p:nvSpPr>
          <p:cNvPr id="10" name="TextBox 9"/>
          <p:cNvSpPr txBox="1"/>
          <p:nvPr/>
        </p:nvSpPr>
        <p:spPr>
          <a:xfrm>
            <a:off x="7800415" y="1205624"/>
            <a:ext cx="704680" cy="369332"/>
          </a:xfrm>
          <a:prstGeom prst="rect">
            <a:avLst/>
          </a:prstGeom>
          <a:noFill/>
        </p:spPr>
        <p:txBody>
          <a:bodyPr wrap="none" rtlCol="0">
            <a:spAutoFit/>
          </a:bodyPr>
          <a:lstStyle/>
          <a:p>
            <a:r>
              <a:rPr lang="en-US" dirty="0" err="1" smtClean="0"/>
              <a:t>async</a:t>
            </a:r>
            <a:endParaRPr lang="en-US" dirty="0"/>
          </a:p>
        </p:txBody>
      </p:sp>
      <p:sp>
        <p:nvSpPr>
          <p:cNvPr id="34" name="TextBox 33"/>
          <p:cNvSpPr txBox="1"/>
          <p:nvPr/>
        </p:nvSpPr>
        <p:spPr>
          <a:xfrm>
            <a:off x="10318654" y="2381755"/>
            <a:ext cx="359394" cy="369332"/>
          </a:xfrm>
          <a:prstGeom prst="rect">
            <a:avLst/>
          </a:prstGeom>
          <a:noFill/>
        </p:spPr>
        <p:txBody>
          <a:bodyPr wrap="none" rtlCol="0">
            <a:spAutoFit/>
          </a:bodyPr>
          <a:lstStyle/>
          <a:p>
            <a:r>
              <a:rPr lang="en-US" dirty="0"/>
              <a:t>4</a:t>
            </a:r>
            <a:r>
              <a:rPr lang="en-US" dirty="0" smtClean="0"/>
              <a:t>.</a:t>
            </a:r>
            <a:endParaRPr lang="en-US" dirty="0"/>
          </a:p>
        </p:txBody>
      </p:sp>
      <p:sp>
        <p:nvSpPr>
          <p:cNvPr id="39" name="TextBox 38"/>
          <p:cNvSpPr txBox="1"/>
          <p:nvPr/>
        </p:nvSpPr>
        <p:spPr>
          <a:xfrm>
            <a:off x="10593996" y="2348868"/>
            <a:ext cx="1447960" cy="369332"/>
          </a:xfrm>
          <a:prstGeom prst="rect">
            <a:avLst/>
          </a:prstGeom>
          <a:noFill/>
        </p:spPr>
        <p:txBody>
          <a:bodyPr wrap="none" rtlCol="0">
            <a:spAutoFit/>
          </a:bodyPr>
          <a:lstStyle/>
          <a:p>
            <a:r>
              <a:rPr lang="en-US" dirty="0" err="1"/>
              <a:t>r</a:t>
            </a:r>
            <a:r>
              <a:rPr lang="en-US" dirty="0" err="1" smtClean="0"/>
              <a:t>ecovery.conf</a:t>
            </a:r>
            <a:endParaRPr lang="en-US" dirty="0"/>
          </a:p>
        </p:txBody>
      </p:sp>
    </p:spTree>
    <p:extLst>
      <p:ext uri="{BB962C8B-B14F-4D97-AF65-F5344CB8AC3E}">
        <p14:creationId xmlns:p14="http://schemas.microsoft.com/office/powerpoint/2010/main" val="26376915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fade">
                                      <p:cBhvr>
                                        <p:cTn id="20" dur="1000"/>
                                        <p:tgtEl>
                                          <p:spTgt spid="48"/>
                                        </p:tgtEl>
                                      </p:cBhvr>
                                    </p:animEffect>
                                    <p:anim calcmode="lin" valueType="num">
                                      <p:cBhvr>
                                        <p:cTn id="21" dur="1000" fill="hold"/>
                                        <p:tgtEl>
                                          <p:spTgt spid="48"/>
                                        </p:tgtEl>
                                        <p:attrNameLst>
                                          <p:attrName>ppt_x</p:attrName>
                                        </p:attrNameLst>
                                      </p:cBhvr>
                                      <p:tavLst>
                                        <p:tav tm="0">
                                          <p:val>
                                            <p:strVal val="#ppt_x"/>
                                          </p:val>
                                        </p:tav>
                                        <p:tav tm="100000">
                                          <p:val>
                                            <p:strVal val="#ppt_x"/>
                                          </p:val>
                                        </p:tav>
                                      </p:tavLst>
                                    </p:anim>
                                    <p:anim calcmode="lin" valueType="num">
                                      <p:cBhvr>
                                        <p:cTn id="22"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500"/>
                                        <p:tgtEl>
                                          <p:spTgt spid="5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500"/>
                                        <p:tgtEl>
                                          <p:spTgt spid="4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500"/>
                                        <p:tgtEl>
                                          <p:spTgt spid="39"/>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6" grpId="0"/>
      <p:bldP spid="9" grpId="0"/>
      <p:bldP spid="48" grpId="0"/>
      <p:bldP spid="50" grpId="0"/>
      <p:bldP spid="10" grpId="0"/>
      <p:bldP spid="34" grpId="0"/>
      <p:bldP spid="3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max_standby_archive_delay</a:t>
            </a:r>
            <a:r>
              <a:rPr lang="en-US" dirty="0" smtClean="0"/>
              <a:t> for standby</a:t>
            </a:r>
            <a:endParaRPr lang="en-US" dirty="0"/>
          </a:p>
        </p:txBody>
      </p:sp>
      <p:pic>
        <p:nvPicPr>
          <p:cNvPr id="4" name="Content Placeholder 3"/>
          <p:cNvPicPr>
            <a:picLocks noGrp="1" noChangeAspect="1"/>
          </p:cNvPicPr>
          <p:nvPr>
            <p:ph idx="1"/>
          </p:nvPr>
        </p:nvPicPr>
        <p:blipFill>
          <a:blip r:embed="rId3"/>
          <a:stretch>
            <a:fillRect/>
          </a:stretch>
        </p:blipFill>
        <p:spPr>
          <a:xfrm>
            <a:off x="1062037" y="1972469"/>
            <a:ext cx="7705725" cy="1143000"/>
          </a:xfrm>
          <a:prstGeom prst="rect">
            <a:avLst/>
          </a:prstGeom>
        </p:spPr>
      </p:pic>
    </p:spTree>
    <p:extLst>
      <p:ext uri="{BB962C8B-B14F-4D97-AF65-F5344CB8AC3E}">
        <p14:creationId xmlns:p14="http://schemas.microsoft.com/office/powerpoint/2010/main" val="1784403902"/>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5624" y="2422525"/>
            <a:ext cx="6000751" cy="1325563"/>
          </a:xfrm>
        </p:spPr>
        <p:txBody>
          <a:bodyPr>
            <a:noAutofit/>
          </a:bodyPr>
          <a:lstStyle/>
          <a:p>
            <a:r>
              <a:rPr lang="en-US" sz="5400" dirty="0" smtClean="0">
                <a:solidFill>
                  <a:schemeClr val="tx2"/>
                </a:solidFill>
              </a:rPr>
              <a:t>Logical Replication</a:t>
            </a:r>
            <a:endParaRPr lang="en-US" sz="5400" dirty="0">
              <a:solidFill>
                <a:schemeClr val="tx2"/>
              </a:solidFill>
            </a:endParaRPr>
          </a:p>
        </p:txBody>
      </p:sp>
    </p:spTree>
    <p:extLst>
      <p:ext uri="{BB962C8B-B14F-4D97-AF65-F5344CB8AC3E}">
        <p14:creationId xmlns:p14="http://schemas.microsoft.com/office/powerpoint/2010/main" val="26575319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99812"/>
            <a:ext cx="10515600" cy="1325563"/>
          </a:xfrm>
        </p:spPr>
        <p:txBody>
          <a:bodyPr>
            <a:normAutofit/>
          </a:bodyPr>
          <a:lstStyle/>
          <a:p>
            <a:r>
              <a:rPr lang="en-US" sz="3200" b="1" dirty="0"/>
              <a:t>Logical replication</a:t>
            </a:r>
            <a:endParaRPr lang="en-US" sz="3200" dirty="0"/>
          </a:p>
        </p:txBody>
      </p:sp>
      <p:pic>
        <p:nvPicPr>
          <p:cNvPr id="6" name="Picture 8" descr="Image result for databa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8769" y="1815910"/>
            <a:ext cx="1106261" cy="141811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547070" y="3234023"/>
            <a:ext cx="902555" cy="369332"/>
          </a:xfrm>
          <a:prstGeom prst="rect">
            <a:avLst/>
          </a:prstGeom>
          <a:noFill/>
        </p:spPr>
        <p:txBody>
          <a:bodyPr wrap="none" rtlCol="0">
            <a:spAutoFit/>
          </a:bodyPr>
          <a:lstStyle/>
          <a:p>
            <a:r>
              <a:rPr lang="en-US" dirty="0" smtClean="0"/>
              <a:t>Master </a:t>
            </a:r>
          </a:p>
        </p:txBody>
      </p:sp>
      <p:pic>
        <p:nvPicPr>
          <p:cNvPr id="8" name="Picture 8" descr="Image result for databa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58743" y="1815909"/>
            <a:ext cx="1106261" cy="141811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778127" y="3183222"/>
            <a:ext cx="667490" cy="369332"/>
          </a:xfrm>
          <a:prstGeom prst="rect">
            <a:avLst/>
          </a:prstGeom>
          <a:noFill/>
        </p:spPr>
        <p:txBody>
          <a:bodyPr wrap="none" rtlCol="0">
            <a:spAutoFit/>
          </a:bodyPr>
          <a:lstStyle/>
          <a:p>
            <a:r>
              <a:rPr lang="en-US" dirty="0" smtClean="0"/>
              <a:t>Slave</a:t>
            </a:r>
          </a:p>
        </p:txBody>
      </p:sp>
      <p:sp>
        <p:nvSpPr>
          <p:cNvPr id="10" name="Title 1"/>
          <p:cNvSpPr txBox="1">
            <a:spLocks/>
          </p:cNvSpPr>
          <p:nvPr/>
        </p:nvSpPr>
        <p:spPr>
          <a:xfrm>
            <a:off x="838200" y="338475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smtClean="0">
                <a:solidFill>
                  <a:srgbClr val="FFC000"/>
                </a:solidFill>
              </a:rPr>
              <a:t>Streaming replication</a:t>
            </a:r>
            <a:endParaRPr lang="en-US" sz="2800" dirty="0">
              <a:solidFill>
                <a:srgbClr val="FFC000"/>
              </a:solidFill>
            </a:endParaRPr>
          </a:p>
        </p:txBody>
      </p:sp>
      <p:pic>
        <p:nvPicPr>
          <p:cNvPr id="11" name="Picture 8" descr="Image result for databa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8769" y="4747113"/>
            <a:ext cx="1106261" cy="141811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547070" y="6165226"/>
            <a:ext cx="849656" cy="369332"/>
          </a:xfrm>
          <a:prstGeom prst="rect">
            <a:avLst/>
          </a:prstGeom>
          <a:noFill/>
        </p:spPr>
        <p:txBody>
          <a:bodyPr wrap="none" rtlCol="0">
            <a:spAutoFit/>
          </a:bodyPr>
          <a:lstStyle/>
          <a:p>
            <a:r>
              <a:rPr lang="en-US" dirty="0" smtClean="0"/>
              <a:t>Master</a:t>
            </a:r>
          </a:p>
        </p:txBody>
      </p:sp>
      <p:pic>
        <p:nvPicPr>
          <p:cNvPr id="13" name="Picture 8" descr="Image result for databa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58743" y="4747112"/>
            <a:ext cx="1106261" cy="141811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8778127" y="6114425"/>
            <a:ext cx="667490" cy="369332"/>
          </a:xfrm>
          <a:prstGeom prst="rect">
            <a:avLst/>
          </a:prstGeom>
          <a:noFill/>
        </p:spPr>
        <p:txBody>
          <a:bodyPr wrap="none" rtlCol="0">
            <a:spAutoFit/>
          </a:bodyPr>
          <a:lstStyle/>
          <a:p>
            <a:r>
              <a:rPr lang="en-US" dirty="0" smtClean="0"/>
              <a:t>Slave</a:t>
            </a:r>
          </a:p>
        </p:txBody>
      </p:sp>
      <p:pic>
        <p:nvPicPr>
          <p:cNvPr id="15" name="Picture 8" descr="Image result for databas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8175" y="4975713"/>
            <a:ext cx="215480" cy="27622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Image result for databas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8175" y="5636396"/>
            <a:ext cx="215480" cy="276224"/>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3953655" y="4910110"/>
            <a:ext cx="638316" cy="369332"/>
          </a:xfrm>
          <a:prstGeom prst="rect">
            <a:avLst/>
          </a:prstGeom>
          <a:noFill/>
        </p:spPr>
        <p:txBody>
          <a:bodyPr wrap="none" rtlCol="0">
            <a:spAutoFit/>
          </a:bodyPr>
          <a:lstStyle/>
          <a:p>
            <a:r>
              <a:rPr lang="en-US" dirty="0" smtClean="0"/>
              <a:t>DB A</a:t>
            </a:r>
          </a:p>
        </p:txBody>
      </p:sp>
      <p:sp>
        <p:nvSpPr>
          <p:cNvPr id="19" name="TextBox 18"/>
          <p:cNvSpPr txBox="1"/>
          <p:nvPr/>
        </p:nvSpPr>
        <p:spPr>
          <a:xfrm>
            <a:off x="3953655" y="5589842"/>
            <a:ext cx="630301" cy="369332"/>
          </a:xfrm>
          <a:prstGeom prst="rect">
            <a:avLst/>
          </a:prstGeom>
          <a:noFill/>
        </p:spPr>
        <p:txBody>
          <a:bodyPr wrap="none" rtlCol="0">
            <a:spAutoFit/>
          </a:bodyPr>
          <a:lstStyle/>
          <a:p>
            <a:r>
              <a:rPr lang="en-US" dirty="0" smtClean="0"/>
              <a:t>DB B</a:t>
            </a:r>
          </a:p>
        </p:txBody>
      </p:sp>
      <p:sp>
        <p:nvSpPr>
          <p:cNvPr id="20" name="Right Arrow 19"/>
          <p:cNvSpPr/>
          <p:nvPr/>
        </p:nvSpPr>
        <p:spPr>
          <a:xfrm>
            <a:off x="4739416" y="5251937"/>
            <a:ext cx="2282846" cy="284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8" descr="Image result for databas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99817" y="4975713"/>
            <a:ext cx="215480" cy="27622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Image result for databas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99817" y="5636396"/>
            <a:ext cx="215480" cy="276224"/>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7715297" y="4910110"/>
            <a:ext cx="638316" cy="369332"/>
          </a:xfrm>
          <a:prstGeom prst="rect">
            <a:avLst/>
          </a:prstGeom>
          <a:noFill/>
        </p:spPr>
        <p:txBody>
          <a:bodyPr wrap="none" rtlCol="0">
            <a:spAutoFit/>
          </a:bodyPr>
          <a:lstStyle/>
          <a:p>
            <a:r>
              <a:rPr lang="en-US" dirty="0" smtClean="0"/>
              <a:t>DB A</a:t>
            </a:r>
          </a:p>
        </p:txBody>
      </p:sp>
      <p:sp>
        <p:nvSpPr>
          <p:cNvPr id="24" name="TextBox 23"/>
          <p:cNvSpPr txBox="1"/>
          <p:nvPr/>
        </p:nvSpPr>
        <p:spPr>
          <a:xfrm>
            <a:off x="7715297" y="5589842"/>
            <a:ext cx="630301" cy="369332"/>
          </a:xfrm>
          <a:prstGeom prst="rect">
            <a:avLst/>
          </a:prstGeom>
          <a:noFill/>
        </p:spPr>
        <p:txBody>
          <a:bodyPr wrap="none" rtlCol="0">
            <a:spAutoFit/>
          </a:bodyPr>
          <a:lstStyle/>
          <a:p>
            <a:r>
              <a:rPr lang="en-US" dirty="0" smtClean="0"/>
              <a:t>DB B</a:t>
            </a:r>
          </a:p>
        </p:txBody>
      </p:sp>
      <p:pic>
        <p:nvPicPr>
          <p:cNvPr id="30" name="Picture 8" descr="Image result for databas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0160" y="2090893"/>
            <a:ext cx="215480" cy="27622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Image result for databas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0160" y="2751576"/>
            <a:ext cx="215480" cy="276224"/>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3945640" y="2025290"/>
            <a:ext cx="638316" cy="369332"/>
          </a:xfrm>
          <a:prstGeom prst="rect">
            <a:avLst/>
          </a:prstGeom>
          <a:noFill/>
        </p:spPr>
        <p:txBody>
          <a:bodyPr wrap="none" rtlCol="0">
            <a:spAutoFit/>
          </a:bodyPr>
          <a:lstStyle/>
          <a:p>
            <a:r>
              <a:rPr lang="en-US" dirty="0" smtClean="0"/>
              <a:t>DB A</a:t>
            </a:r>
          </a:p>
        </p:txBody>
      </p:sp>
      <p:sp>
        <p:nvSpPr>
          <p:cNvPr id="33" name="TextBox 32"/>
          <p:cNvSpPr txBox="1"/>
          <p:nvPr/>
        </p:nvSpPr>
        <p:spPr>
          <a:xfrm>
            <a:off x="3945640" y="2705022"/>
            <a:ext cx="630301" cy="369332"/>
          </a:xfrm>
          <a:prstGeom prst="rect">
            <a:avLst/>
          </a:prstGeom>
          <a:noFill/>
        </p:spPr>
        <p:txBody>
          <a:bodyPr wrap="none" rtlCol="0">
            <a:spAutoFit/>
          </a:bodyPr>
          <a:lstStyle/>
          <a:p>
            <a:r>
              <a:rPr lang="en-US" dirty="0" smtClean="0"/>
              <a:t>DB B</a:t>
            </a:r>
          </a:p>
        </p:txBody>
      </p:sp>
      <p:pic>
        <p:nvPicPr>
          <p:cNvPr id="34" name="Picture 8" descr="Image result for databas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99817" y="2339612"/>
            <a:ext cx="215480" cy="276224"/>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p:cNvSpPr txBox="1"/>
          <p:nvPr/>
        </p:nvSpPr>
        <p:spPr>
          <a:xfrm>
            <a:off x="7715297" y="2274009"/>
            <a:ext cx="638316" cy="369332"/>
          </a:xfrm>
          <a:prstGeom prst="rect">
            <a:avLst/>
          </a:prstGeom>
          <a:noFill/>
        </p:spPr>
        <p:txBody>
          <a:bodyPr wrap="none" rtlCol="0">
            <a:spAutoFit/>
          </a:bodyPr>
          <a:lstStyle/>
          <a:p>
            <a:r>
              <a:rPr lang="en-US" dirty="0" smtClean="0"/>
              <a:t>DB A</a:t>
            </a:r>
          </a:p>
        </p:txBody>
      </p:sp>
      <p:pic>
        <p:nvPicPr>
          <p:cNvPr id="2050" name="Picture 2" descr="Ä°lgili resi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87084" y="2519232"/>
            <a:ext cx="682717" cy="682717"/>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p:cNvSpPr txBox="1"/>
          <p:nvPr/>
        </p:nvSpPr>
        <p:spPr>
          <a:xfrm>
            <a:off x="7374059" y="2208096"/>
            <a:ext cx="1108765" cy="369332"/>
          </a:xfrm>
          <a:prstGeom prst="rect">
            <a:avLst/>
          </a:prstGeom>
          <a:noFill/>
        </p:spPr>
        <p:txBody>
          <a:bodyPr wrap="none" rtlCol="0">
            <a:spAutoFit/>
          </a:bodyPr>
          <a:lstStyle/>
          <a:p>
            <a:r>
              <a:rPr lang="en-US" dirty="0" smtClean="0"/>
              <a:t>Employee</a:t>
            </a:r>
          </a:p>
        </p:txBody>
      </p:sp>
      <p:sp>
        <p:nvSpPr>
          <p:cNvPr id="47" name="Right Arrow 46"/>
          <p:cNvSpPr/>
          <p:nvPr/>
        </p:nvSpPr>
        <p:spPr>
          <a:xfrm>
            <a:off x="4739416" y="2570367"/>
            <a:ext cx="2282846" cy="1735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Image result for bandwidth"/>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85006" y="4191795"/>
            <a:ext cx="1034489" cy="1034489"/>
          </a:xfrm>
          <a:prstGeom prst="rect">
            <a:avLst/>
          </a:prstGeom>
          <a:noFill/>
          <a:extLst>
            <a:ext uri="{909E8E84-426E-40DD-AFC4-6F175D3DCCD1}">
              <a14:hiddenFill xmlns:a14="http://schemas.microsoft.com/office/drawing/2010/main">
                <a:solidFill>
                  <a:srgbClr val="FFFFFF"/>
                </a:solidFill>
              </a14:hiddenFill>
            </a:ext>
          </a:extLst>
        </p:spPr>
      </p:pic>
      <p:sp>
        <p:nvSpPr>
          <p:cNvPr id="35" name="Title 1"/>
          <p:cNvSpPr txBox="1">
            <a:spLocks/>
          </p:cNvSpPr>
          <p:nvPr/>
        </p:nvSpPr>
        <p:spPr>
          <a:xfrm>
            <a:off x="838200" y="136717"/>
            <a:ext cx="10515600" cy="7531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t>What is Logical Replication?</a:t>
            </a:r>
            <a:endParaRPr lang="en-US" dirty="0"/>
          </a:p>
        </p:txBody>
      </p:sp>
    </p:spTree>
    <p:extLst>
      <p:ext uri="{BB962C8B-B14F-4D97-AF65-F5344CB8AC3E}">
        <p14:creationId xmlns:p14="http://schemas.microsoft.com/office/powerpoint/2010/main" val="1825892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down)">
                                      <p:cBhvr>
                                        <p:cTn id="10" dur="500"/>
                                        <p:tgtEl>
                                          <p:spTgt spid="23"/>
                                        </p:tgtEl>
                                      </p:cBhvr>
                                    </p:animEffect>
                                  </p:childTnLst>
                                </p:cTn>
                              </p:par>
                              <p:par>
                                <p:cTn id="11" presetID="22" presetClass="entr" presetSubtype="4"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down)">
                                      <p:cBhvr>
                                        <p:cTn id="13" dur="500"/>
                                        <p:tgtEl>
                                          <p:spTgt spid="21"/>
                                        </p:tgtEl>
                                      </p:cBhvr>
                                    </p:animEffect>
                                  </p:childTnLst>
                                </p:cTn>
                              </p:par>
                              <p:par>
                                <p:cTn id="14" presetID="22" presetClass="entr" presetSubtype="4"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down)">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1000"/>
                                        <p:tgtEl>
                                          <p:spTgt spid="34"/>
                                        </p:tgtEl>
                                      </p:cBhvr>
                                    </p:animEffect>
                                    <p:anim calcmode="lin" valueType="num">
                                      <p:cBhvr>
                                        <p:cTn id="25" dur="1000" fill="hold"/>
                                        <p:tgtEl>
                                          <p:spTgt spid="34"/>
                                        </p:tgtEl>
                                        <p:attrNameLst>
                                          <p:attrName>ppt_x</p:attrName>
                                        </p:attrNameLst>
                                      </p:cBhvr>
                                      <p:tavLst>
                                        <p:tav tm="0">
                                          <p:val>
                                            <p:strVal val="#ppt_x"/>
                                          </p:val>
                                        </p:tav>
                                        <p:tav tm="100000">
                                          <p:val>
                                            <p:strVal val="#ppt_x"/>
                                          </p:val>
                                        </p:tav>
                                      </p:tavLst>
                                    </p:anim>
                                    <p:anim calcmode="lin" valueType="num">
                                      <p:cBhvr>
                                        <p:cTn id="26" dur="1000" fill="hold"/>
                                        <p:tgtEl>
                                          <p:spTgt spid="3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par>
                                <p:cTn id="32" presetID="22" presetClass="entr" presetSubtype="4" fill="hold" grpId="0" nodeType="with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wipe(down)">
                                      <p:cBhvr>
                                        <p:cTn id="34" dur="500"/>
                                        <p:tgtEl>
                                          <p:spTgt spid="47"/>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050"/>
                                        </p:tgtEl>
                                        <p:attrNameLst>
                                          <p:attrName>style.visibility</p:attrName>
                                        </p:attrNameLst>
                                      </p:cBhvr>
                                      <p:to>
                                        <p:strVal val="visible"/>
                                      </p:to>
                                    </p:set>
                                    <p:animEffect transition="in" filter="fade">
                                      <p:cBhvr>
                                        <p:cTn id="44" dur="1000"/>
                                        <p:tgtEl>
                                          <p:spTgt spid="2050"/>
                                        </p:tgtEl>
                                      </p:cBhvr>
                                    </p:animEffect>
                                    <p:anim calcmode="lin" valueType="num">
                                      <p:cBhvr>
                                        <p:cTn id="45" dur="1000" fill="hold"/>
                                        <p:tgtEl>
                                          <p:spTgt spid="2050"/>
                                        </p:tgtEl>
                                        <p:attrNameLst>
                                          <p:attrName>ppt_x</p:attrName>
                                        </p:attrNameLst>
                                      </p:cBhvr>
                                      <p:tavLst>
                                        <p:tav tm="0">
                                          <p:val>
                                            <p:strVal val="#ppt_x"/>
                                          </p:val>
                                        </p:tav>
                                        <p:tav tm="100000">
                                          <p:val>
                                            <p:strVal val="#ppt_x"/>
                                          </p:val>
                                        </p:tav>
                                      </p:tavLst>
                                    </p:anim>
                                    <p:anim calcmode="lin" valueType="num">
                                      <p:cBhvr>
                                        <p:cTn id="46" dur="1000" fill="hold"/>
                                        <p:tgtEl>
                                          <p:spTgt spid="2050"/>
                                        </p:tgtEl>
                                        <p:attrNameLst>
                                          <p:attrName>ppt_y</p:attrName>
                                        </p:attrNameLst>
                                      </p:cBhvr>
                                      <p:tavLst>
                                        <p:tav tm="0">
                                          <p:val>
                                            <p:strVal val="#ppt_y+.1"/>
                                          </p:val>
                                        </p:tav>
                                        <p:tav tm="100000">
                                          <p:val>
                                            <p:strVal val="#ppt_y"/>
                                          </p:val>
                                        </p:tav>
                                      </p:tavLst>
                                    </p:anim>
                                  </p:childTnLst>
                                </p:cTn>
                              </p:par>
                              <p:par>
                                <p:cTn id="47" presetID="10" presetClass="exit" presetSubtype="0" fill="hold" nodeType="withEffect">
                                  <p:stCondLst>
                                    <p:cond delay="0"/>
                                  </p:stCondLst>
                                  <p:childTnLst>
                                    <p:animEffect transition="out" filter="fade">
                                      <p:cBhvr>
                                        <p:cTn id="48" dur="500"/>
                                        <p:tgtEl>
                                          <p:spTgt spid="34"/>
                                        </p:tgtEl>
                                      </p:cBhvr>
                                    </p:animEffect>
                                    <p:set>
                                      <p:cBhvr>
                                        <p:cTn id="49" dur="1" fill="hold">
                                          <p:stCondLst>
                                            <p:cond delay="499"/>
                                          </p:stCondLst>
                                        </p:cTn>
                                        <p:tgtEl>
                                          <p:spTgt spid="34"/>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36"/>
                                        </p:tgtEl>
                                      </p:cBhvr>
                                    </p:animEffect>
                                    <p:set>
                                      <p:cBhvr>
                                        <p:cTn id="52" dur="1" fill="hold">
                                          <p:stCondLst>
                                            <p:cond delay="499"/>
                                          </p:stCondLst>
                                        </p:cTn>
                                        <p:tgtEl>
                                          <p:spTgt spid="36"/>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052"/>
                                        </p:tgtEl>
                                        <p:attrNameLst>
                                          <p:attrName>style.visibility</p:attrName>
                                        </p:attrNameLst>
                                      </p:cBhvr>
                                      <p:to>
                                        <p:strVal val="visible"/>
                                      </p:to>
                                    </p:set>
                                    <p:animEffect transition="in" filter="fade">
                                      <p:cBhvr>
                                        <p:cTn id="5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p:bldP spid="24" grpId="0"/>
      <p:bldP spid="36" grpId="0"/>
      <p:bldP spid="36" grpId="1"/>
      <p:bldP spid="43" grpId="0"/>
      <p:bldP spid="4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Image result for databa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8769" y="1815910"/>
            <a:ext cx="1106261" cy="141811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547070" y="3234023"/>
            <a:ext cx="902555" cy="369332"/>
          </a:xfrm>
          <a:prstGeom prst="rect">
            <a:avLst/>
          </a:prstGeom>
          <a:noFill/>
        </p:spPr>
        <p:txBody>
          <a:bodyPr wrap="none" rtlCol="0">
            <a:spAutoFit/>
          </a:bodyPr>
          <a:lstStyle/>
          <a:p>
            <a:r>
              <a:rPr lang="en-US" dirty="0" smtClean="0"/>
              <a:t>Master </a:t>
            </a:r>
          </a:p>
        </p:txBody>
      </p:sp>
      <p:pic>
        <p:nvPicPr>
          <p:cNvPr id="8" name="Picture 8" descr="Image result for databa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58743" y="1815909"/>
            <a:ext cx="1106261" cy="141811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778127" y="3183222"/>
            <a:ext cx="667490" cy="369332"/>
          </a:xfrm>
          <a:prstGeom prst="rect">
            <a:avLst/>
          </a:prstGeom>
          <a:noFill/>
        </p:spPr>
        <p:txBody>
          <a:bodyPr wrap="none" rtlCol="0">
            <a:spAutoFit/>
          </a:bodyPr>
          <a:lstStyle/>
          <a:p>
            <a:r>
              <a:rPr lang="en-US" dirty="0" smtClean="0"/>
              <a:t>Slave</a:t>
            </a:r>
          </a:p>
        </p:txBody>
      </p:sp>
      <p:sp>
        <p:nvSpPr>
          <p:cNvPr id="10" name="Title 1"/>
          <p:cNvSpPr txBox="1">
            <a:spLocks/>
          </p:cNvSpPr>
          <p:nvPr/>
        </p:nvSpPr>
        <p:spPr>
          <a:xfrm>
            <a:off x="838200" y="338475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smtClean="0">
                <a:solidFill>
                  <a:srgbClr val="FFC000"/>
                </a:solidFill>
              </a:rPr>
              <a:t>Streaming replication</a:t>
            </a:r>
            <a:endParaRPr lang="en-US" sz="2800" dirty="0">
              <a:solidFill>
                <a:srgbClr val="FFC000"/>
              </a:solidFill>
            </a:endParaRPr>
          </a:p>
        </p:txBody>
      </p:sp>
      <p:pic>
        <p:nvPicPr>
          <p:cNvPr id="11" name="Picture 8" descr="Image result for databa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8769" y="4747113"/>
            <a:ext cx="1106261" cy="141811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547070" y="6165226"/>
            <a:ext cx="849656" cy="369332"/>
          </a:xfrm>
          <a:prstGeom prst="rect">
            <a:avLst/>
          </a:prstGeom>
          <a:noFill/>
        </p:spPr>
        <p:txBody>
          <a:bodyPr wrap="none" rtlCol="0">
            <a:spAutoFit/>
          </a:bodyPr>
          <a:lstStyle/>
          <a:p>
            <a:r>
              <a:rPr lang="en-US" dirty="0" smtClean="0"/>
              <a:t>Master</a:t>
            </a:r>
          </a:p>
        </p:txBody>
      </p:sp>
      <p:pic>
        <p:nvPicPr>
          <p:cNvPr id="13" name="Picture 8" descr="Image result for databa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58743" y="4747112"/>
            <a:ext cx="1106261" cy="141811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8778127" y="6114425"/>
            <a:ext cx="667490" cy="369332"/>
          </a:xfrm>
          <a:prstGeom prst="rect">
            <a:avLst/>
          </a:prstGeom>
          <a:noFill/>
        </p:spPr>
        <p:txBody>
          <a:bodyPr wrap="none" rtlCol="0">
            <a:spAutoFit/>
          </a:bodyPr>
          <a:lstStyle/>
          <a:p>
            <a:r>
              <a:rPr lang="en-US" dirty="0" smtClean="0"/>
              <a:t>Slave</a:t>
            </a:r>
          </a:p>
        </p:txBody>
      </p:sp>
      <p:sp>
        <p:nvSpPr>
          <p:cNvPr id="20" name="Right Arrow 19"/>
          <p:cNvSpPr/>
          <p:nvPr/>
        </p:nvSpPr>
        <p:spPr>
          <a:xfrm>
            <a:off x="4739416" y="5251937"/>
            <a:ext cx="2282846" cy="284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Arrow 34"/>
          <p:cNvSpPr/>
          <p:nvPr/>
        </p:nvSpPr>
        <p:spPr>
          <a:xfrm>
            <a:off x="4739416" y="2414591"/>
            <a:ext cx="2282846" cy="284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260549" y="6349892"/>
            <a:ext cx="1702646" cy="369332"/>
          </a:xfrm>
          <a:prstGeom prst="rect">
            <a:avLst/>
          </a:prstGeom>
          <a:noFill/>
        </p:spPr>
        <p:txBody>
          <a:bodyPr wrap="none" rtlCol="0">
            <a:spAutoFit/>
          </a:bodyPr>
          <a:lstStyle/>
          <a:p>
            <a:r>
              <a:rPr lang="en-US" dirty="0" smtClean="0">
                <a:solidFill>
                  <a:srgbClr val="FF0000"/>
                </a:solidFill>
              </a:rPr>
              <a:t>Recovery Mode </a:t>
            </a:r>
          </a:p>
        </p:txBody>
      </p:sp>
      <p:sp>
        <p:nvSpPr>
          <p:cNvPr id="39" name="TextBox 38"/>
          <p:cNvSpPr txBox="1"/>
          <p:nvPr/>
        </p:nvSpPr>
        <p:spPr>
          <a:xfrm>
            <a:off x="10066916" y="4676381"/>
            <a:ext cx="1359796" cy="369332"/>
          </a:xfrm>
          <a:prstGeom prst="rect">
            <a:avLst/>
          </a:prstGeom>
          <a:noFill/>
        </p:spPr>
        <p:txBody>
          <a:bodyPr wrap="none" rtlCol="0">
            <a:spAutoFit/>
          </a:bodyPr>
          <a:lstStyle/>
          <a:p>
            <a:r>
              <a:rPr lang="en-US" dirty="0"/>
              <a:t>C</a:t>
            </a:r>
            <a:r>
              <a:rPr lang="en-US" dirty="0" smtClean="0"/>
              <a:t>reate index</a:t>
            </a:r>
          </a:p>
        </p:txBody>
      </p:sp>
      <p:sp>
        <p:nvSpPr>
          <p:cNvPr id="40" name="TextBox 39"/>
          <p:cNvSpPr txBox="1"/>
          <p:nvPr/>
        </p:nvSpPr>
        <p:spPr>
          <a:xfrm>
            <a:off x="10066916" y="4976106"/>
            <a:ext cx="1326773" cy="369332"/>
          </a:xfrm>
          <a:prstGeom prst="rect">
            <a:avLst/>
          </a:prstGeom>
          <a:noFill/>
        </p:spPr>
        <p:txBody>
          <a:bodyPr wrap="none" rtlCol="0">
            <a:spAutoFit/>
          </a:bodyPr>
          <a:lstStyle/>
          <a:p>
            <a:r>
              <a:rPr lang="en-US" dirty="0" smtClean="0"/>
              <a:t>Create table</a:t>
            </a:r>
          </a:p>
        </p:txBody>
      </p:sp>
      <p:sp>
        <p:nvSpPr>
          <p:cNvPr id="41" name="TextBox 40"/>
          <p:cNvSpPr txBox="1"/>
          <p:nvPr/>
        </p:nvSpPr>
        <p:spPr>
          <a:xfrm>
            <a:off x="10083428" y="5271503"/>
            <a:ext cx="1175194" cy="369332"/>
          </a:xfrm>
          <a:prstGeom prst="rect">
            <a:avLst/>
          </a:prstGeom>
          <a:noFill/>
        </p:spPr>
        <p:txBody>
          <a:bodyPr wrap="none" rtlCol="0">
            <a:spAutoFit/>
          </a:bodyPr>
          <a:lstStyle/>
          <a:p>
            <a:r>
              <a:rPr lang="en-US" dirty="0" smtClean="0"/>
              <a:t>Drop table</a:t>
            </a:r>
          </a:p>
        </p:txBody>
      </p:sp>
      <p:sp>
        <p:nvSpPr>
          <p:cNvPr id="42" name="TextBox 41"/>
          <p:cNvSpPr txBox="1"/>
          <p:nvPr/>
        </p:nvSpPr>
        <p:spPr>
          <a:xfrm>
            <a:off x="10066916" y="5561255"/>
            <a:ext cx="1637371" cy="369332"/>
          </a:xfrm>
          <a:prstGeom prst="rect">
            <a:avLst/>
          </a:prstGeom>
          <a:noFill/>
        </p:spPr>
        <p:txBody>
          <a:bodyPr wrap="none" rtlCol="0">
            <a:spAutoFit/>
          </a:bodyPr>
          <a:lstStyle/>
          <a:p>
            <a:r>
              <a:rPr lang="en-US" dirty="0" smtClean="0"/>
              <a:t>Create function</a:t>
            </a:r>
          </a:p>
        </p:txBody>
      </p:sp>
      <p:sp>
        <p:nvSpPr>
          <p:cNvPr id="45" name="TextBox 44"/>
          <p:cNvSpPr txBox="1"/>
          <p:nvPr/>
        </p:nvSpPr>
        <p:spPr>
          <a:xfrm>
            <a:off x="10066916" y="5848621"/>
            <a:ext cx="726481" cy="369332"/>
          </a:xfrm>
          <a:prstGeom prst="rect">
            <a:avLst/>
          </a:prstGeom>
          <a:noFill/>
        </p:spPr>
        <p:txBody>
          <a:bodyPr wrap="none" rtlCol="0">
            <a:spAutoFit/>
          </a:bodyPr>
          <a:lstStyle/>
          <a:p>
            <a:r>
              <a:rPr lang="en-US" dirty="0" smtClean="0"/>
              <a:t>Insert</a:t>
            </a:r>
          </a:p>
        </p:txBody>
      </p:sp>
      <p:sp>
        <p:nvSpPr>
          <p:cNvPr id="46" name="TextBox 45"/>
          <p:cNvSpPr txBox="1"/>
          <p:nvPr/>
        </p:nvSpPr>
        <p:spPr>
          <a:xfrm>
            <a:off x="10066210" y="6114425"/>
            <a:ext cx="799706" cy="369332"/>
          </a:xfrm>
          <a:prstGeom prst="rect">
            <a:avLst/>
          </a:prstGeom>
          <a:noFill/>
        </p:spPr>
        <p:txBody>
          <a:bodyPr wrap="none" rtlCol="0">
            <a:spAutoFit/>
          </a:bodyPr>
          <a:lstStyle/>
          <a:p>
            <a:r>
              <a:rPr lang="en-US" dirty="0" smtClean="0"/>
              <a:t>Delete</a:t>
            </a:r>
          </a:p>
        </p:txBody>
      </p:sp>
      <p:pic>
        <p:nvPicPr>
          <p:cNvPr id="3074" name="Picture 2" descr="Image result for x"/>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58076" y="4765868"/>
            <a:ext cx="210238" cy="210238"/>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Image result for x"/>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58076" y="5061265"/>
            <a:ext cx="210238" cy="210238"/>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Image result for x"/>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58076" y="5335264"/>
            <a:ext cx="210238" cy="210238"/>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Image result for x"/>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58076" y="5641963"/>
            <a:ext cx="210238" cy="210238"/>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Image result for x"/>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56671" y="5948662"/>
            <a:ext cx="210238" cy="210238"/>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Image result for x"/>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62214" y="6213088"/>
            <a:ext cx="210238" cy="210238"/>
          </a:xfrm>
          <a:prstGeom prst="rect">
            <a:avLst/>
          </a:prstGeom>
          <a:noFill/>
          <a:extLst>
            <a:ext uri="{909E8E84-426E-40DD-AFC4-6F175D3DCCD1}">
              <a14:hiddenFill xmlns:a14="http://schemas.microsoft.com/office/drawing/2010/main">
                <a:solidFill>
                  <a:srgbClr val="FFFFFF"/>
                </a:solidFill>
              </a14:hiddenFill>
            </a:ext>
          </a:extLst>
        </p:spPr>
      </p:pic>
      <p:sp>
        <p:nvSpPr>
          <p:cNvPr id="53" name="TextBox 52"/>
          <p:cNvSpPr txBox="1"/>
          <p:nvPr/>
        </p:nvSpPr>
        <p:spPr>
          <a:xfrm>
            <a:off x="7809872" y="4617984"/>
            <a:ext cx="748923" cy="369332"/>
          </a:xfrm>
          <a:prstGeom prst="rect">
            <a:avLst/>
          </a:prstGeom>
          <a:noFill/>
        </p:spPr>
        <p:txBody>
          <a:bodyPr wrap="none" rtlCol="0">
            <a:spAutoFit/>
          </a:bodyPr>
          <a:lstStyle/>
          <a:p>
            <a:r>
              <a:rPr lang="en-US" dirty="0" smtClean="0"/>
              <a:t>Select</a:t>
            </a:r>
          </a:p>
        </p:txBody>
      </p:sp>
      <p:pic>
        <p:nvPicPr>
          <p:cNvPr id="3076" name="Picture 4" descr="Image result for ok tick mark symbo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4517" y="4649773"/>
            <a:ext cx="311150" cy="305754"/>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53"/>
          <p:cNvSpPr txBox="1"/>
          <p:nvPr/>
        </p:nvSpPr>
        <p:spPr>
          <a:xfrm>
            <a:off x="5404382" y="4617984"/>
            <a:ext cx="1339662" cy="369332"/>
          </a:xfrm>
          <a:prstGeom prst="rect">
            <a:avLst/>
          </a:prstGeom>
          <a:noFill/>
        </p:spPr>
        <p:txBody>
          <a:bodyPr wrap="none" rtlCol="0">
            <a:spAutoFit/>
          </a:bodyPr>
          <a:lstStyle/>
          <a:p>
            <a:r>
              <a:rPr lang="en-US" dirty="0" smtClean="0"/>
              <a:t>Hot Standby</a:t>
            </a:r>
          </a:p>
        </p:txBody>
      </p:sp>
      <p:cxnSp>
        <p:nvCxnSpPr>
          <p:cNvPr id="55" name="Straight Arrow Connector 54"/>
          <p:cNvCxnSpPr/>
          <p:nvPr/>
        </p:nvCxnSpPr>
        <p:spPr>
          <a:xfrm flipV="1">
            <a:off x="6749154" y="4825573"/>
            <a:ext cx="580635" cy="109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7777039" y="5616572"/>
            <a:ext cx="748923" cy="369332"/>
          </a:xfrm>
          <a:prstGeom prst="rect">
            <a:avLst/>
          </a:prstGeom>
          <a:noFill/>
        </p:spPr>
        <p:txBody>
          <a:bodyPr wrap="none" rtlCol="0">
            <a:spAutoFit/>
          </a:bodyPr>
          <a:lstStyle/>
          <a:p>
            <a:r>
              <a:rPr lang="en-US" dirty="0" smtClean="0"/>
              <a:t>Select</a:t>
            </a:r>
          </a:p>
        </p:txBody>
      </p:sp>
      <p:sp>
        <p:nvSpPr>
          <p:cNvPr id="57" name="TextBox 56"/>
          <p:cNvSpPr txBox="1"/>
          <p:nvPr/>
        </p:nvSpPr>
        <p:spPr>
          <a:xfrm>
            <a:off x="5371549" y="5616572"/>
            <a:ext cx="1568891" cy="369332"/>
          </a:xfrm>
          <a:prstGeom prst="rect">
            <a:avLst/>
          </a:prstGeom>
          <a:noFill/>
        </p:spPr>
        <p:txBody>
          <a:bodyPr wrap="none" rtlCol="0">
            <a:spAutoFit/>
          </a:bodyPr>
          <a:lstStyle/>
          <a:p>
            <a:r>
              <a:rPr lang="en-US" dirty="0" smtClean="0"/>
              <a:t>Warm Standby</a:t>
            </a:r>
          </a:p>
        </p:txBody>
      </p:sp>
      <p:cxnSp>
        <p:nvCxnSpPr>
          <p:cNvPr id="58" name="Straight Arrow Connector 57"/>
          <p:cNvCxnSpPr>
            <a:stCxn id="57" idx="3"/>
          </p:cNvCxnSpPr>
          <p:nvPr/>
        </p:nvCxnSpPr>
        <p:spPr>
          <a:xfrm>
            <a:off x="6940440" y="5801238"/>
            <a:ext cx="45255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9" name="Picture 2" descr="Image result for x"/>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8188" y="5684689"/>
            <a:ext cx="210238" cy="210238"/>
          </a:xfrm>
          <a:prstGeom prst="rect">
            <a:avLst/>
          </a:prstGeom>
          <a:noFill/>
          <a:extLst>
            <a:ext uri="{909E8E84-426E-40DD-AFC4-6F175D3DCCD1}">
              <a14:hiddenFill xmlns:a14="http://schemas.microsoft.com/office/drawing/2010/main">
                <a:solidFill>
                  <a:srgbClr val="FFFFFF"/>
                </a:solidFill>
              </a14:hiddenFill>
            </a:ext>
          </a:extLst>
        </p:spPr>
      </p:pic>
      <p:sp>
        <p:nvSpPr>
          <p:cNvPr id="72" name="TextBox 71"/>
          <p:cNvSpPr txBox="1"/>
          <p:nvPr/>
        </p:nvSpPr>
        <p:spPr>
          <a:xfrm>
            <a:off x="8385615" y="3493947"/>
            <a:ext cx="1452514" cy="369332"/>
          </a:xfrm>
          <a:prstGeom prst="rect">
            <a:avLst/>
          </a:prstGeom>
          <a:noFill/>
        </p:spPr>
        <p:txBody>
          <a:bodyPr wrap="none" rtlCol="0">
            <a:spAutoFit/>
          </a:bodyPr>
          <a:lstStyle/>
          <a:p>
            <a:r>
              <a:rPr lang="en-US" dirty="0" smtClean="0">
                <a:solidFill>
                  <a:schemeClr val="accent6"/>
                </a:solidFill>
              </a:rPr>
              <a:t>New Instance</a:t>
            </a:r>
          </a:p>
        </p:txBody>
      </p:sp>
      <p:sp>
        <p:nvSpPr>
          <p:cNvPr id="73" name="TextBox 72"/>
          <p:cNvSpPr txBox="1"/>
          <p:nvPr/>
        </p:nvSpPr>
        <p:spPr>
          <a:xfrm>
            <a:off x="10057513" y="1751101"/>
            <a:ext cx="1359796" cy="369332"/>
          </a:xfrm>
          <a:prstGeom prst="rect">
            <a:avLst/>
          </a:prstGeom>
          <a:noFill/>
        </p:spPr>
        <p:txBody>
          <a:bodyPr wrap="none" rtlCol="0">
            <a:spAutoFit/>
          </a:bodyPr>
          <a:lstStyle/>
          <a:p>
            <a:r>
              <a:rPr lang="en-US" dirty="0"/>
              <a:t>C</a:t>
            </a:r>
            <a:r>
              <a:rPr lang="en-US" dirty="0" smtClean="0"/>
              <a:t>reate index</a:t>
            </a:r>
          </a:p>
        </p:txBody>
      </p:sp>
      <p:sp>
        <p:nvSpPr>
          <p:cNvPr id="74" name="TextBox 73"/>
          <p:cNvSpPr txBox="1"/>
          <p:nvPr/>
        </p:nvSpPr>
        <p:spPr>
          <a:xfrm>
            <a:off x="10057513" y="2050826"/>
            <a:ext cx="1326773" cy="369332"/>
          </a:xfrm>
          <a:prstGeom prst="rect">
            <a:avLst/>
          </a:prstGeom>
          <a:noFill/>
        </p:spPr>
        <p:txBody>
          <a:bodyPr wrap="none" rtlCol="0">
            <a:spAutoFit/>
          </a:bodyPr>
          <a:lstStyle/>
          <a:p>
            <a:r>
              <a:rPr lang="en-US" dirty="0" smtClean="0"/>
              <a:t>Create table</a:t>
            </a:r>
          </a:p>
        </p:txBody>
      </p:sp>
      <p:sp>
        <p:nvSpPr>
          <p:cNvPr id="75" name="TextBox 74"/>
          <p:cNvSpPr txBox="1"/>
          <p:nvPr/>
        </p:nvSpPr>
        <p:spPr>
          <a:xfrm>
            <a:off x="10074025" y="2346223"/>
            <a:ext cx="1175194" cy="369332"/>
          </a:xfrm>
          <a:prstGeom prst="rect">
            <a:avLst/>
          </a:prstGeom>
          <a:noFill/>
        </p:spPr>
        <p:txBody>
          <a:bodyPr wrap="none" rtlCol="0">
            <a:spAutoFit/>
          </a:bodyPr>
          <a:lstStyle/>
          <a:p>
            <a:r>
              <a:rPr lang="en-US" dirty="0" smtClean="0"/>
              <a:t>Drop table</a:t>
            </a:r>
          </a:p>
        </p:txBody>
      </p:sp>
      <p:sp>
        <p:nvSpPr>
          <p:cNvPr id="76" name="TextBox 75"/>
          <p:cNvSpPr txBox="1"/>
          <p:nvPr/>
        </p:nvSpPr>
        <p:spPr>
          <a:xfrm>
            <a:off x="10057513" y="2635975"/>
            <a:ext cx="1637371" cy="369332"/>
          </a:xfrm>
          <a:prstGeom prst="rect">
            <a:avLst/>
          </a:prstGeom>
          <a:noFill/>
        </p:spPr>
        <p:txBody>
          <a:bodyPr wrap="none" rtlCol="0">
            <a:spAutoFit/>
          </a:bodyPr>
          <a:lstStyle/>
          <a:p>
            <a:r>
              <a:rPr lang="en-US" dirty="0" smtClean="0"/>
              <a:t>Create function</a:t>
            </a:r>
          </a:p>
        </p:txBody>
      </p:sp>
      <p:sp>
        <p:nvSpPr>
          <p:cNvPr id="77" name="TextBox 76"/>
          <p:cNvSpPr txBox="1"/>
          <p:nvPr/>
        </p:nvSpPr>
        <p:spPr>
          <a:xfrm>
            <a:off x="10057513" y="2923341"/>
            <a:ext cx="726481" cy="369332"/>
          </a:xfrm>
          <a:prstGeom prst="rect">
            <a:avLst/>
          </a:prstGeom>
          <a:noFill/>
        </p:spPr>
        <p:txBody>
          <a:bodyPr wrap="none" rtlCol="0">
            <a:spAutoFit/>
          </a:bodyPr>
          <a:lstStyle/>
          <a:p>
            <a:r>
              <a:rPr lang="en-US" dirty="0" smtClean="0"/>
              <a:t>Insert</a:t>
            </a:r>
          </a:p>
        </p:txBody>
      </p:sp>
      <p:sp>
        <p:nvSpPr>
          <p:cNvPr id="78" name="TextBox 77"/>
          <p:cNvSpPr txBox="1"/>
          <p:nvPr/>
        </p:nvSpPr>
        <p:spPr>
          <a:xfrm>
            <a:off x="10056807" y="3189145"/>
            <a:ext cx="799706" cy="369332"/>
          </a:xfrm>
          <a:prstGeom prst="rect">
            <a:avLst/>
          </a:prstGeom>
          <a:noFill/>
        </p:spPr>
        <p:txBody>
          <a:bodyPr wrap="none" rtlCol="0">
            <a:spAutoFit/>
          </a:bodyPr>
          <a:lstStyle/>
          <a:p>
            <a:r>
              <a:rPr lang="en-US" dirty="0" smtClean="0"/>
              <a:t>Delete</a:t>
            </a:r>
          </a:p>
        </p:txBody>
      </p:sp>
      <p:pic>
        <p:nvPicPr>
          <p:cNvPr id="85" name="Picture 4" descr="Image result for ok tick mark symbo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06215" y="1782301"/>
            <a:ext cx="311150" cy="305754"/>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4" descr="Image result for ok tick mark symbo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92801" y="2067997"/>
            <a:ext cx="311150" cy="305754"/>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4" descr="Image result for ok tick mark symbo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06215" y="2353769"/>
            <a:ext cx="311150" cy="305754"/>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4" descr="Image result for ok tick mark symbo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06215" y="2650216"/>
            <a:ext cx="311150" cy="305754"/>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4" descr="Image result for ok tick mark symbo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92801" y="2934074"/>
            <a:ext cx="311150" cy="305754"/>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4" descr="Image result for ok tick mark symbo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98436" y="3172602"/>
            <a:ext cx="311150" cy="305754"/>
          </a:xfrm>
          <a:prstGeom prst="rect">
            <a:avLst/>
          </a:prstGeom>
          <a:noFill/>
          <a:extLst>
            <a:ext uri="{909E8E84-426E-40DD-AFC4-6F175D3DCCD1}">
              <a14:hiddenFill xmlns:a14="http://schemas.microsoft.com/office/drawing/2010/main">
                <a:solidFill>
                  <a:srgbClr val="FFFFFF"/>
                </a:solidFill>
              </a14:hiddenFill>
            </a:ext>
          </a:extLst>
        </p:spPr>
      </p:pic>
      <p:sp>
        <p:nvSpPr>
          <p:cNvPr id="91" name="TextBox 90"/>
          <p:cNvSpPr txBox="1"/>
          <p:nvPr/>
        </p:nvSpPr>
        <p:spPr>
          <a:xfrm>
            <a:off x="7660435" y="1751101"/>
            <a:ext cx="748923" cy="369332"/>
          </a:xfrm>
          <a:prstGeom prst="rect">
            <a:avLst/>
          </a:prstGeom>
          <a:noFill/>
        </p:spPr>
        <p:txBody>
          <a:bodyPr wrap="none" rtlCol="0">
            <a:spAutoFit/>
          </a:bodyPr>
          <a:lstStyle/>
          <a:p>
            <a:r>
              <a:rPr lang="en-US" dirty="0" smtClean="0"/>
              <a:t>Select</a:t>
            </a:r>
          </a:p>
        </p:txBody>
      </p:sp>
      <p:pic>
        <p:nvPicPr>
          <p:cNvPr id="92" name="Picture 4" descr="Image result for ok tick mark symbo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75080" y="1782890"/>
            <a:ext cx="311150" cy="305754"/>
          </a:xfrm>
          <a:prstGeom prst="rect">
            <a:avLst/>
          </a:prstGeom>
          <a:noFill/>
          <a:extLst>
            <a:ext uri="{909E8E84-426E-40DD-AFC4-6F175D3DCCD1}">
              <a14:hiddenFill xmlns:a14="http://schemas.microsoft.com/office/drawing/2010/main">
                <a:solidFill>
                  <a:srgbClr val="FFFFFF"/>
                </a:solidFill>
              </a14:hiddenFill>
            </a:ext>
          </a:extLst>
        </p:spPr>
      </p:pic>
      <p:sp>
        <p:nvSpPr>
          <p:cNvPr id="60" name="Title 1"/>
          <p:cNvSpPr txBox="1">
            <a:spLocks/>
          </p:cNvSpPr>
          <p:nvPr/>
        </p:nvSpPr>
        <p:spPr>
          <a:xfrm>
            <a:off x="838200" y="136717"/>
            <a:ext cx="10515600" cy="7531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t>What is Logical Replication?</a:t>
            </a:r>
            <a:endParaRPr lang="en-US" dirty="0"/>
          </a:p>
        </p:txBody>
      </p:sp>
      <p:sp>
        <p:nvSpPr>
          <p:cNvPr id="61" name="Title 1"/>
          <p:cNvSpPr txBox="1">
            <a:spLocks/>
          </p:cNvSpPr>
          <p:nvPr/>
        </p:nvSpPr>
        <p:spPr>
          <a:xfrm>
            <a:off x="838200" y="72093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t>Logical replication</a:t>
            </a:r>
            <a:endParaRPr lang="en-US" sz="3200" dirty="0"/>
          </a:p>
        </p:txBody>
      </p:sp>
    </p:spTree>
    <p:extLst>
      <p:ext uri="{BB962C8B-B14F-4D97-AF65-F5344CB8AC3E}">
        <p14:creationId xmlns:p14="http://schemas.microsoft.com/office/powerpoint/2010/main" val="2676383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additive="base">
                                        <p:cTn id="12" dur="500" fill="hold"/>
                                        <p:tgtEl>
                                          <p:spTgt spid="3074"/>
                                        </p:tgtEl>
                                        <p:attrNameLst>
                                          <p:attrName>ppt_x</p:attrName>
                                        </p:attrNameLst>
                                      </p:cBhvr>
                                      <p:tavLst>
                                        <p:tav tm="0">
                                          <p:val>
                                            <p:strVal val="#ppt_x"/>
                                          </p:val>
                                        </p:tav>
                                        <p:tav tm="100000">
                                          <p:val>
                                            <p:strVal val="#ppt_x"/>
                                          </p:val>
                                        </p:tav>
                                      </p:tavLst>
                                    </p:anim>
                                    <p:anim calcmode="lin" valueType="num">
                                      <p:cBhvr additive="base">
                                        <p:cTn id="13" dur="500" fill="hold"/>
                                        <p:tgtEl>
                                          <p:spTgt spid="3074"/>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ppt_x"/>
                                          </p:val>
                                        </p:tav>
                                        <p:tav tm="100000">
                                          <p:val>
                                            <p:strVal val="#ppt_x"/>
                                          </p:val>
                                        </p:tav>
                                      </p:tavLst>
                                    </p:anim>
                                    <p:anim calcmode="lin" valueType="num">
                                      <p:cBhvr additive="base">
                                        <p:cTn id="17"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500" fill="hold"/>
                                        <p:tgtEl>
                                          <p:spTgt spid="48"/>
                                        </p:tgtEl>
                                        <p:attrNameLst>
                                          <p:attrName>ppt_x</p:attrName>
                                        </p:attrNameLst>
                                      </p:cBhvr>
                                      <p:tavLst>
                                        <p:tav tm="0">
                                          <p:val>
                                            <p:strVal val="#ppt_x"/>
                                          </p:val>
                                        </p:tav>
                                        <p:tav tm="100000">
                                          <p:val>
                                            <p:strVal val="#ppt_x"/>
                                          </p:val>
                                        </p:tav>
                                      </p:tavLst>
                                    </p:anim>
                                    <p:anim calcmode="lin" valueType="num">
                                      <p:cBhvr additive="base">
                                        <p:cTn id="23" dur="500" fill="hold"/>
                                        <p:tgtEl>
                                          <p:spTgt spid="4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40"/>
                                        </p:tgtEl>
                                        <p:attrNameLst>
                                          <p:attrName>style.visibility</p:attrName>
                                        </p:attrNameLst>
                                      </p:cBhvr>
                                      <p:to>
                                        <p:strVal val="visible"/>
                                      </p:to>
                                    </p:set>
                                    <p:anim calcmode="lin" valueType="num">
                                      <p:cBhvr additive="base">
                                        <p:cTn id="26" dur="500" fill="hold"/>
                                        <p:tgtEl>
                                          <p:spTgt spid="40"/>
                                        </p:tgtEl>
                                        <p:attrNameLst>
                                          <p:attrName>ppt_x</p:attrName>
                                        </p:attrNameLst>
                                      </p:cBhvr>
                                      <p:tavLst>
                                        <p:tav tm="0">
                                          <p:val>
                                            <p:strVal val="#ppt_x"/>
                                          </p:val>
                                        </p:tav>
                                        <p:tav tm="100000">
                                          <p:val>
                                            <p:strVal val="#ppt_x"/>
                                          </p:val>
                                        </p:tav>
                                      </p:tavLst>
                                    </p:anim>
                                    <p:anim calcmode="lin" valueType="num">
                                      <p:cBhvr additive="base">
                                        <p:cTn id="27"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9"/>
                                        </p:tgtEl>
                                        <p:attrNameLst>
                                          <p:attrName>style.visibility</p:attrName>
                                        </p:attrNameLst>
                                      </p:cBhvr>
                                      <p:to>
                                        <p:strVal val="visible"/>
                                      </p:to>
                                    </p:set>
                                    <p:anim calcmode="lin" valueType="num">
                                      <p:cBhvr additive="base">
                                        <p:cTn id="32" dur="500" fill="hold"/>
                                        <p:tgtEl>
                                          <p:spTgt spid="49"/>
                                        </p:tgtEl>
                                        <p:attrNameLst>
                                          <p:attrName>ppt_x</p:attrName>
                                        </p:attrNameLst>
                                      </p:cBhvr>
                                      <p:tavLst>
                                        <p:tav tm="0">
                                          <p:val>
                                            <p:strVal val="#ppt_x"/>
                                          </p:val>
                                        </p:tav>
                                        <p:tav tm="100000">
                                          <p:val>
                                            <p:strVal val="#ppt_x"/>
                                          </p:val>
                                        </p:tav>
                                      </p:tavLst>
                                    </p:anim>
                                    <p:anim calcmode="lin" valueType="num">
                                      <p:cBhvr additive="base">
                                        <p:cTn id="33" dur="500" fill="hold"/>
                                        <p:tgtEl>
                                          <p:spTgt spid="49"/>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41"/>
                                        </p:tgtEl>
                                        <p:attrNameLst>
                                          <p:attrName>style.visibility</p:attrName>
                                        </p:attrNameLst>
                                      </p:cBhvr>
                                      <p:to>
                                        <p:strVal val="visible"/>
                                      </p:to>
                                    </p:set>
                                    <p:anim calcmode="lin" valueType="num">
                                      <p:cBhvr additive="base">
                                        <p:cTn id="36" dur="500" fill="hold"/>
                                        <p:tgtEl>
                                          <p:spTgt spid="41"/>
                                        </p:tgtEl>
                                        <p:attrNameLst>
                                          <p:attrName>ppt_x</p:attrName>
                                        </p:attrNameLst>
                                      </p:cBhvr>
                                      <p:tavLst>
                                        <p:tav tm="0">
                                          <p:val>
                                            <p:strVal val="#ppt_x"/>
                                          </p:val>
                                        </p:tav>
                                        <p:tav tm="100000">
                                          <p:val>
                                            <p:strVal val="#ppt_x"/>
                                          </p:val>
                                        </p:tav>
                                      </p:tavLst>
                                    </p:anim>
                                    <p:anim calcmode="lin" valueType="num">
                                      <p:cBhvr additive="base">
                                        <p:cTn id="37"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barn(inVertical)">
                                      <p:cBhvr>
                                        <p:cTn id="42" dur="500"/>
                                        <p:tgtEl>
                                          <p:spTgt spid="50"/>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barn(inVertical)">
                                      <p:cBhvr>
                                        <p:cTn id="45" dur="500"/>
                                        <p:tgtEl>
                                          <p:spTgt spid="4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down)">
                                      <p:cBhvr>
                                        <p:cTn id="50" dur="500"/>
                                        <p:tgtEl>
                                          <p:spTgt spid="51"/>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down)">
                                      <p:cBhvr>
                                        <p:cTn id="53" dur="500"/>
                                        <p:tgtEl>
                                          <p:spTgt spid="4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52"/>
                                        </p:tgtEl>
                                        <p:attrNameLst>
                                          <p:attrName>style.visibility</p:attrName>
                                        </p:attrNameLst>
                                      </p:cBhvr>
                                      <p:to>
                                        <p:strVal val="visible"/>
                                      </p:to>
                                    </p:set>
                                    <p:animEffect transition="in" filter="wipe(down)">
                                      <p:cBhvr>
                                        <p:cTn id="58" dur="500"/>
                                        <p:tgtEl>
                                          <p:spTgt spid="52"/>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down)">
                                      <p:cBhvr>
                                        <p:cTn id="61" dur="500"/>
                                        <p:tgtEl>
                                          <p:spTgt spid="46"/>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53"/>
                                        </p:tgtEl>
                                        <p:attrNameLst>
                                          <p:attrName>style.visibility</p:attrName>
                                        </p:attrNameLst>
                                      </p:cBhvr>
                                      <p:to>
                                        <p:strVal val="visible"/>
                                      </p:to>
                                    </p:set>
                                    <p:animEffect transition="in" filter="barn(inVertical)">
                                      <p:cBhvr>
                                        <p:cTn id="66" dur="500"/>
                                        <p:tgtEl>
                                          <p:spTgt spid="53"/>
                                        </p:tgtEl>
                                      </p:cBhvr>
                                    </p:animEffect>
                                  </p:childTnLst>
                                </p:cTn>
                              </p:par>
                              <p:par>
                                <p:cTn id="67" presetID="16" presetClass="entr" presetSubtype="21" fill="hold" nodeType="withEffect">
                                  <p:stCondLst>
                                    <p:cond delay="0"/>
                                  </p:stCondLst>
                                  <p:childTnLst>
                                    <p:set>
                                      <p:cBhvr>
                                        <p:cTn id="68" dur="1" fill="hold">
                                          <p:stCondLst>
                                            <p:cond delay="0"/>
                                          </p:stCondLst>
                                        </p:cTn>
                                        <p:tgtEl>
                                          <p:spTgt spid="3076"/>
                                        </p:tgtEl>
                                        <p:attrNameLst>
                                          <p:attrName>style.visibility</p:attrName>
                                        </p:attrNameLst>
                                      </p:cBhvr>
                                      <p:to>
                                        <p:strVal val="visible"/>
                                      </p:to>
                                    </p:set>
                                    <p:animEffect transition="in" filter="barn(inVertical)">
                                      <p:cBhvr>
                                        <p:cTn id="69" dur="500"/>
                                        <p:tgtEl>
                                          <p:spTgt spid="3076"/>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barn(inVertical)">
                                      <p:cBhvr>
                                        <p:cTn id="72" dur="500"/>
                                        <p:tgtEl>
                                          <p:spTgt spid="54"/>
                                        </p:tgtEl>
                                      </p:cBhvr>
                                    </p:animEffect>
                                  </p:childTnLst>
                                </p:cTn>
                              </p:par>
                              <p:par>
                                <p:cTn id="73" presetID="16" presetClass="entr" presetSubtype="21" fill="hold" nodeType="with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barn(inVertical)">
                                      <p:cBhvr>
                                        <p:cTn id="75" dur="500"/>
                                        <p:tgtEl>
                                          <p:spTgt spid="55"/>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grpId="0" nodeType="clickEffect">
                                  <p:stCondLst>
                                    <p:cond delay="0"/>
                                  </p:stCondLst>
                                  <p:childTnLst>
                                    <p:set>
                                      <p:cBhvr>
                                        <p:cTn id="79" dur="1" fill="hold">
                                          <p:stCondLst>
                                            <p:cond delay="0"/>
                                          </p:stCondLst>
                                        </p:cTn>
                                        <p:tgtEl>
                                          <p:spTgt spid="56"/>
                                        </p:tgtEl>
                                        <p:attrNameLst>
                                          <p:attrName>style.visibility</p:attrName>
                                        </p:attrNameLst>
                                      </p:cBhvr>
                                      <p:to>
                                        <p:strVal val="visible"/>
                                      </p:to>
                                    </p:set>
                                    <p:animEffect transition="in" filter="barn(inVertical)">
                                      <p:cBhvr>
                                        <p:cTn id="80" dur="500"/>
                                        <p:tgtEl>
                                          <p:spTgt spid="56"/>
                                        </p:tgtEl>
                                      </p:cBhvr>
                                    </p:animEffect>
                                  </p:childTnLst>
                                </p:cTn>
                              </p:par>
                              <p:par>
                                <p:cTn id="81" presetID="16" presetClass="entr" presetSubtype="21"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barn(inVertical)">
                                      <p:cBhvr>
                                        <p:cTn id="83" dur="500"/>
                                        <p:tgtEl>
                                          <p:spTgt spid="57"/>
                                        </p:tgtEl>
                                      </p:cBhvr>
                                    </p:animEffect>
                                  </p:childTnLst>
                                </p:cTn>
                              </p:par>
                              <p:par>
                                <p:cTn id="84" presetID="16" presetClass="entr" presetSubtype="21" fill="hold" nodeType="with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barn(inVertical)">
                                      <p:cBhvr>
                                        <p:cTn id="86" dur="500"/>
                                        <p:tgtEl>
                                          <p:spTgt spid="58"/>
                                        </p:tgtEl>
                                      </p:cBhvr>
                                    </p:animEffect>
                                  </p:childTnLst>
                                </p:cTn>
                              </p:par>
                              <p:par>
                                <p:cTn id="87" presetID="22" presetClass="entr" presetSubtype="4"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wipe(down)">
                                      <p:cBhvr>
                                        <p:cTn id="89" dur="500"/>
                                        <p:tgtEl>
                                          <p:spTgt spid="59"/>
                                        </p:tgtEl>
                                      </p:cBhvr>
                                    </p:animEffect>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grpId="0" nodeType="clickEffect">
                                  <p:stCondLst>
                                    <p:cond delay="0"/>
                                  </p:stCondLst>
                                  <p:childTnLst>
                                    <p:set>
                                      <p:cBhvr>
                                        <p:cTn id="93" dur="1" fill="hold">
                                          <p:stCondLst>
                                            <p:cond delay="0"/>
                                          </p:stCondLst>
                                        </p:cTn>
                                        <p:tgtEl>
                                          <p:spTgt spid="72"/>
                                        </p:tgtEl>
                                        <p:attrNameLst>
                                          <p:attrName>style.visibility</p:attrName>
                                        </p:attrNameLst>
                                      </p:cBhvr>
                                      <p:to>
                                        <p:strVal val="visible"/>
                                      </p:to>
                                    </p:set>
                                    <p:anim calcmode="lin" valueType="num">
                                      <p:cBhvr additive="base">
                                        <p:cTn id="94" dur="500" fill="hold"/>
                                        <p:tgtEl>
                                          <p:spTgt spid="72"/>
                                        </p:tgtEl>
                                        <p:attrNameLst>
                                          <p:attrName>ppt_x</p:attrName>
                                        </p:attrNameLst>
                                      </p:cBhvr>
                                      <p:tavLst>
                                        <p:tav tm="0">
                                          <p:val>
                                            <p:strVal val="#ppt_x"/>
                                          </p:val>
                                        </p:tav>
                                        <p:tav tm="100000">
                                          <p:val>
                                            <p:strVal val="#ppt_x"/>
                                          </p:val>
                                        </p:tav>
                                      </p:tavLst>
                                    </p:anim>
                                    <p:anim calcmode="lin" valueType="num">
                                      <p:cBhvr additive="base">
                                        <p:cTn id="95"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16" presetClass="entr" presetSubtype="21" fill="hold" nodeType="clickEffect">
                                  <p:stCondLst>
                                    <p:cond delay="0"/>
                                  </p:stCondLst>
                                  <p:childTnLst>
                                    <p:set>
                                      <p:cBhvr>
                                        <p:cTn id="99" dur="1" fill="hold">
                                          <p:stCondLst>
                                            <p:cond delay="0"/>
                                          </p:stCondLst>
                                        </p:cTn>
                                        <p:tgtEl>
                                          <p:spTgt spid="85"/>
                                        </p:tgtEl>
                                        <p:attrNameLst>
                                          <p:attrName>style.visibility</p:attrName>
                                        </p:attrNameLst>
                                      </p:cBhvr>
                                      <p:to>
                                        <p:strVal val="visible"/>
                                      </p:to>
                                    </p:set>
                                    <p:animEffect transition="in" filter="barn(inVertical)">
                                      <p:cBhvr>
                                        <p:cTn id="100" dur="500"/>
                                        <p:tgtEl>
                                          <p:spTgt spid="85"/>
                                        </p:tgtEl>
                                      </p:cBhvr>
                                    </p:animEffect>
                                  </p:childTnLst>
                                </p:cTn>
                              </p:par>
                              <p:par>
                                <p:cTn id="101" presetID="2" presetClass="entr" presetSubtype="4" fill="hold" grpId="0" nodeType="withEffect">
                                  <p:stCondLst>
                                    <p:cond delay="0"/>
                                  </p:stCondLst>
                                  <p:childTnLst>
                                    <p:set>
                                      <p:cBhvr>
                                        <p:cTn id="102" dur="1" fill="hold">
                                          <p:stCondLst>
                                            <p:cond delay="0"/>
                                          </p:stCondLst>
                                        </p:cTn>
                                        <p:tgtEl>
                                          <p:spTgt spid="73"/>
                                        </p:tgtEl>
                                        <p:attrNameLst>
                                          <p:attrName>style.visibility</p:attrName>
                                        </p:attrNameLst>
                                      </p:cBhvr>
                                      <p:to>
                                        <p:strVal val="visible"/>
                                      </p:to>
                                    </p:set>
                                    <p:anim calcmode="lin" valueType="num">
                                      <p:cBhvr additive="base">
                                        <p:cTn id="103" dur="500" fill="hold"/>
                                        <p:tgtEl>
                                          <p:spTgt spid="73"/>
                                        </p:tgtEl>
                                        <p:attrNameLst>
                                          <p:attrName>ppt_x</p:attrName>
                                        </p:attrNameLst>
                                      </p:cBhvr>
                                      <p:tavLst>
                                        <p:tav tm="0">
                                          <p:val>
                                            <p:strVal val="#ppt_x"/>
                                          </p:val>
                                        </p:tav>
                                        <p:tav tm="100000">
                                          <p:val>
                                            <p:strVal val="#ppt_x"/>
                                          </p:val>
                                        </p:tav>
                                      </p:tavLst>
                                    </p:anim>
                                    <p:anim calcmode="lin" valueType="num">
                                      <p:cBhvr additive="base">
                                        <p:cTn id="104"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74"/>
                                        </p:tgtEl>
                                        <p:attrNameLst>
                                          <p:attrName>style.visibility</p:attrName>
                                        </p:attrNameLst>
                                      </p:cBhvr>
                                      <p:to>
                                        <p:strVal val="visible"/>
                                      </p:to>
                                    </p:set>
                                    <p:anim calcmode="lin" valueType="num">
                                      <p:cBhvr additive="base">
                                        <p:cTn id="109" dur="500" fill="hold"/>
                                        <p:tgtEl>
                                          <p:spTgt spid="74"/>
                                        </p:tgtEl>
                                        <p:attrNameLst>
                                          <p:attrName>ppt_x</p:attrName>
                                        </p:attrNameLst>
                                      </p:cBhvr>
                                      <p:tavLst>
                                        <p:tav tm="0">
                                          <p:val>
                                            <p:strVal val="#ppt_x"/>
                                          </p:val>
                                        </p:tav>
                                        <p:tav tm="100000">
                                          <p:val>
                                            <p:strVal val="#ppt_x"/>
                                          </p:val>
                                        </p:tav>
                                      </p:tavLst>
                                    </p:anim>
                                    <p:anim calcmode="lin" valueType="num">
                                      <p:cBhvr additive="base">
                                        <p:cTn id="110" dur="500" fill="hold"/>
                                        <p:tgtEl>
                                          <p:spTgt spid="74"/>
                                        </p:tgtEl>
                                        <p:attrNameLst>
                                          <p:attrName>ppt_y</p:attrName>
                                        </p:attrNameLst>
                                      </p:cBhvr>
                                      <p:tavLst>
                                        <p:tav tm="0">
                                          <p:val>
                                            <p:strVal val="1+#ppt_h/2"/>
                                          </p:val>
                                        </p:tav>
                                        <p:tav tm="100000">
                                          <p:val>
                                            <p:strVal val="#ppt_y"/>
                                          </p:val>
                                        </p:tav>
                                      </p:tavLst>
                                    </p:anim>
                                  </p:childTnLst>
                                </p:cTn>
                              </p:par>
                              <p:par>
                                <p:cTn id="111" presetID="16" presetClass="entr" presetSubtype="21" fill="hold" nodeType="withEffect">
                                  <p:stCondLst>
                                    <p:cond delay="0"/>
                                  </p:stCondLst>
                                  <p:childTnLst>
                                    <p:set>
                                      <p:cBhvr>
                                        <p:cTn id="112" dur="1" fill="hold">
                                          <p:stCondLst>
                                            <p:cond delay="0"/>
                                          </p:stCondLst>
                                        </p:cTn>
                                        <p:tgtEl>
                                          <p:spTgt spid="86"/>
                                        </p:tgtEl>
                                        <p:attrNameLst>
                                          <p:attrName>style.visibility</p:attrName>
                                        </p:attrNameLst>
                                      </p:cBhvr>
                                      <p:to>
                                        <p:strVal val="visible"/>
                                      </p:to>
                                    </p:set>
                                    <p:animEffect transition="in" filter="barn(inVertical)">
                                      <p:cBhvr>
                                        <p:cTn id="113" dur="500"/>
                                        <p:tgtEl>
                                          <p:spTgt spid="86"/>
                                        </p:tgtEl>
                                      </p:cBhvr>
                                    </p:animEffect>
                                  </p:childTnLst>
                                </p:cTn>
                              </p:par>
                            </p:childTnLst>
                          </p:cTn>
                        </p:par>
                      </p:childTnLst>
                    </p:cTn>
                  </p:par>
                  <p:par>
                    <p:cTn id="114" fill="hold">
                      <p:stCondLst>
                        <p:cond delay="indefinite"/>
                      </p:stCondLst>
                      <p:childTnLst>
                        <p:par>
                          <p:cTn id="115" fill="hold">
                            <p:stCondLst>
                              <p:cond delay="0"/>
                            </p:stCondLst>
                            <p:childTnLst>
                              <p:par>
                                <p:cTn id="116" presetID="2" presetClass="entr" presetSubtype="4" fill="hold" grpId="0" nodeType="click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additive="base">
                                        <p:cTn id="118" dur="500" fill="hold"/>
                                        <p:tgtEl>
                                          <p:spTgt spid="75"/>
                                        </p:tgtEl>
                                        <p:attrNameLst>
                                          <p:attrName>ppt_x</p:attrName>
                                        </p:attrNameLst>
                                      </p:cBhvr>
                                      <p:tavLst>
                                        <p:tav tm="0">
                                          <p:val>
                                            <p:strVal val="#ppt_x"/>
                                          </p:val>
                                        </p:tav>
                                        <p:tav tm="100000">
                                          <p:val>
                                            <p:strVal val="#ppt_x"/>
                                          </p:val>
                                        </p:tav>
                                      </p:tavLst>
                                    </p:anim>
                                    <p:anim calcmode="lin" valueType="num">
                                      <p:cBhvr additive="base">
                                        <p:cTn id="119" dur="500" fill="hold"/>
                                        <p:tgtEl>
                                          <p:spTgt spid="75"/>
                                        </p:tgtEl>
                                        <p:attrNameLst>
                                          <p:attrName>ppt_y</p:attrName>
                                        </p:attrNameLst>
                                      </p:cBhvr>
                                      <p:tavLst>
                                        <p:tav tm="0">
                                          <p:val>
                                            <p:strVal val="1+#ppt_h/2"/>
                                          </p:val>
                                        </p:tav>
                                        <p:tav tm="100000">
                                          <p:val>
                                            <p:strVal val="#ppt_y"/>
                                          </p:val>
                                        </p:tav>
                                      </p:tavLst>
                                    </p:anim>
                                  </p:childTnLst>
                                </p:cTn>
                              </p:par>
                              <p:par>
                                <p:cTn id="120" presetID="16" presetClass="entr" presetSubtype="21" fill="hold" nodeType="with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barn(inVertical)">
                                      <p:cBhvr>
                                        <p:cTn id="122" dur="500"/>
                                        <p:tgtEl>
                                          <p:spTgt spid="87"/>
                                        </p:tgtEl>
                                      </p:cBhvr>
                                    </p:animEffect>
                                  </p:childTnLst>
                                </p:cTn>
                              </p:par>
                            </p:childTnLst>
                          </p:cTn>
                        </p:par>
                      </p:childTnLst>
                    </p:cTn>
                  </p:par>
                  <p:par>
                    <p:cTn id="123" fill="hold">
                      <p:stCondLst>
                        <p:cond delay="indefinite"/>
                      </p:stCondLst>
                      <p:childTnLst>
                        <p:par>
                          <p:cTn id="124" fill="hold">
                            <p:stCondLst>
                              <p:cond delay="0"/>
                            </p:stCondLst>
                            <p:childTnLst>
                              <p:par>
                                <p:cTn id="125" presetID="16" presetClass="entr" presetSubtype="21" fill="hold" grpId="0" nodeType="clickEffect">
                                  <p:stCondLst>
                                    <p:cond delay="0"/>
                                  </p:stCondLst>
                                  <p:childTnLst>
                                    <p:set>
                                      <p:cBhvr>
                                        <p:cTn id="126" dur="1" fill="hold">
                                          <p:stCondLst>
                                            <p:cond delay="0"/>
                                          </p:stCondLst>
                                        </p:cTn>
                                        <p:tgtEl>
                                          <p:spTgt spid="76"/>
                                        </p:tgtEl>
                                        <p:attrNameLst>
                                          <p:attrName>style.visibility</p:attrName>
                                        </p:attrNameLst>
                                      </p:cBhvr>
                                      <p:to>
                                        <p:strVal val="visible"/>
                                      </p:to>
                                    </p:set>
                                    <p:animEffect transition="in" filter="barn(inVertical)">
                                      <p:cBhvr>
                                        <p:cTn id="127" dur="500"/>
                                        <p:tgtEl>
                                          <p:spTgt spid="76"/>
                                        </p:tgtEl>
                                      </p:cBhvr>
                                    </p:animEffect>
                                  </p:childTnLst>
                                </p:cTn>
                              </p:par>
                              <p:par>
                                <p:cTn id="128" presetID="16" presetClass="entr" presetSubtype="21" fill="hold" nodeType="withEffect">
                                  <p:stCondLst>
                                    <p:cond delay="0"/>
                                  </p:stCondLst>
                                  <p:childTnLst>
                                    <p:set>
                                      <p:cBhvr>
                                        <p:cTn id="129" dur="1" fill="hold">
                                          <p:stCondLst>
                                            <p:cond delay="0"/>
                                          </p:stCondLst>
                                        </p:cTn>
                                        <p:tgtEl>
                                          <p:spTgt spid="88"/>
                                        </p:tgtEl>
                                        <p:attrNameLst>
                                          <p:attrName>style.visibility</p:attrName>
                                        </p:attrNameLst>
                                      </p:cBhvr>
                                      <p:to>
                                        <p:strVal val="visible"/>
                                      </p:to>
                                    </p:set>
                                    <p:animEffect transition="in" filter="barn(inVertical)">
                                      <p:cBhvr>
                                        <p:cTn id="130" dur="500"/>
                                        <p:tgtEl>
                                          <p:spTgt spid="88"/>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4" fill="hold" grpId="0" nodeType="clickEffect">
                                  <p:stCondLst>
                                    <p:cond delay="0"/>
                                  </p:stCondLst>
                                  <p:childTnLst>
                                    <p:set>
                                      <p:cBhvr>
                                        <p:cTn id="134" dur="1" fill="hold">
                                          <p:stCondLst>
                                            <p:cond delay="0"/>
                                          </p:stCondLst>
                                        </p:cTn>
                                        <p:tgtEl>
                                          <p:spTgt spid="77"/>
                                        </p:tgtEl>
                                        <p:attrNameLst>
                                          <p:attrName>style.visibility</p:attrName>
                                        </p:attrNameLst>
                                      </p:cBhvr>
                                      <p:to>
                                        <p:strVal val="visible"/>
                                      </p:to>
                                    </p:set>
                                    <p:animEffect transition="in" filter="wipe(down)">
                                      <p:cBhvr>
                                        <p:cTn id="135" dur="500"/>
                                        <p:tgtEl>
                                          <p:spTgt spid="77"/>
                                        </p:tgtEl>
                                      </p:cBhvr>
                                    </p:animEffect>
                                  </p:childTnLst>
                                </p:cTn>
                              </p:par>
                              <p:par>
                                <p:cTn id="136" presetID="16" presetClass="entr" presetSubtype="21" fill="hold" nodeType="withEffect">
                                  <p:stCondLst>
                                    <p:cond delay="0"/>
                                  </p:stCondLst>
                                  <p:childTnLst>
                                    <p:set>
                                      <p:cBhvr>
                                        <p:cTn id="137" dur="1" fill="hold">
                                          <p:stCondLst>
                                            <p:cond delay="0"/>
                                          </p:stCondLst>
                                        </p:cTn>
                                        <p:tgtEl>
                                          <p:spTgt spid="89"/>
                                        </p:tgtEl>
                                        <p:attrNameLst>
                                          <p:attrName>style.visibility</p:attrName>
                                        </p:attrNameLst>
                                      </p:cBhvr>
                                      <p:to>
                                        <p:strVal val="visible"/>
                                      </p:to>
                                    </p:set>
                                    <p:animEffect transition="in" filter="barn(inVertical)">
                                      <p:cBhvr>
                                        <p:cTn id="138" dur="500"/>
                                        <p:tgtEl>
                                          <p:spTgt spid="89"/>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4" fill="hold" grpId="0" nodeType="clickEffect">
                                  <p:stCondLst>
                                    <p:cond delay="0"/>
                                  </p:stCondLst>
                                  <p:childTnLst>
                                    <p:set>
                                      <p:cBhvr>
                                        <p:cTn id="142" dur="1" fill="hold">
                                          <p:stCondLst>
                                            <p:cond delay="0"/>
                                          </p:stCondLst>
                                        </p:cTn>
                                        <p:tgtEl>
                                          <p:spTgt spid="78"/>
                                        </p:tgtEl>
                                        <p:attrNameLst>
                                          <p:attrName>style.visibility</p:attrName>
                                        </p:attrNameLst>
                                      </p:cBhvr>
                                      <p:to>
                                        <p:strVal val="visible"/>
                                      </p:to>
                                    </p:set>
                                    <p:animEffect transition="in" filter="wipe(down)">
                                      <p:cBhvr>
                                        <p:cTn id="143" dur="500"/>
                                        <p:tgtEl>
                                          <p:spTgt spid="78"/>
                                        </p:tgtEl>
                                      </p:cBhvr>
                                    </p:animEffect>
                                  </p:childTnLst>
                                </p:cTn>
                              </p:par>
                              <p:par>
                                <p:cTn id="144" presetID="16" presetClass="entr" presetSubtype="21" fill="hold" nodeType="withEffect">
                                  <p:stCondLst>
                                    <p:cond delay="0"/>
                                  </p:stCondLst>
                                  <p:childTnLst>
                                    <p:set>
                                      <p:cBhvr>
                                        <p:cTn id="145" dur="1" fill="hold">
                                          <p:stCondLst>
                                            <p:cond delay="0"/>
                                          </p:stCondLst>
                                        </p:cTn>
                                        <p:tgtEl>
                                          <p:spTgt spid="90"/>
                                        </p:tgtEl>
                                        <p:attrNameLst>
                                          <p:attrName>style.visibility</p:attrName>
                                        </p:attrNameLst>
                                      </p:cBhvr>
                                      <p:to>
                                        <p:strVal val="visible"/>
                                      </p:to>
                                    </p:set>
                                    <p:animEffect transition="in" filter="barn(inVertical)">
                                      <p:cBhvr>
                                        <p:cTn id="146" dur="500"/>
                                        <p:tgtEl>
                                          <p:spTgt spid="90"/>
                                        </p:tgtEl>
                                      </p:cBhvr>
                                    </p:animEffect>
                                  </p:childTnLst>
                                </p:cTn>
                              </p:par>
                            </p:childTnLst>
                          </p:cTn>
                        </p:par>
                      </p:childTnLst>
                    </p:cTn>
                  </p:par>
                  <p:par>
                    <p:cTn id="147" fill="hold">
                      <p:stCondLst>
                        <p:cond delay="indefinite"/>
                      </p:stCondLst>
                      <p:childTnLst>
                        <p:par>
                          <p:cTn id="148" fill="hold">
                            <p:stCondLst>
                              <p:cond delay="0"/>
                            </p:stCondLst>
                            <p:childTnLst>
                              <p:par>
                                <p:cTn id="149" presetID="16" presetClass="entr" presetSubtype="21" fill="hold" grpId="0" nodeType="clickEffect">
                                  <p:stCondLst>
                                    <p:cond delay="0"/>
                                  </p:stCondLst>
                                  <p:childTnLst>
                                    <p:set>
                                      <p:cBhvr>
                                        <p:cTn id="150" dur="1" fill="hold">
                                          <p:stCondLst>
                                            <p:cond delay="0"/>
                                          </p:stCondLst>
                                        </p:cTn>
                                        <p:tgtEl>
                                          <p:spTgt spid="91"/>
                                        </p:tgtEl>
                                        <p:attrNameLst>
                                          <p:attrName>style.visibility</p:attrName>
                                        </p:attrNameLst>
                                      </p:cBhvr>
                                      <p:to>
                                        <p:strVal val="visible"/>
                                      </p:to>
                                    </p:set>
                                    <p:animEffect transition="in" filter="barn(inVertical)">
                                      <p:cBhvr>
                                        <p:cTn id="151" dur="500"/>
                                        <p:tgtEl>
                                          <p:spTgt spid="91"/>
                                        </p:tgtEl>
                                      </p:cBhvr>
                                    </p:animEffect>
                                  </p:childTnLst>
                                </p:cTn>
                              </p:par>
                              <p:par>
                                <p:cTn id="152" presetID="16" presetClass="entr" presetSubtype="21" fill="hold" nodeType="withEffect">
                                  <p:stCondLst>
                                    <p:cond delay="0"/>
                                  </p:stCondLst>
                                  <p:childTnLst>
                                    <p:set>
                                      <p:cBhvr>
                                        <p:cTn id="153" dur="1" fill="hold">
                                          <p:stCondLst>
                                            <p:cond delay="0"/>
                                          </p:stCondLst>
                                        </p:cTn>
                                        <p:tgtEl>
                                          <p:spTgt spid="92"/>
                                        </p:tgtEl>
                                        <p:attrNameLst>
                                          <p:attrName>style.visibility</p:attrName>
                                        </p:attrNameLst>
                                      </p:cBhvr>
                                      <p:to>
                                        <p:strVal val="visible"/>
                                      </p:to>
                                    </p:set>
                                    <p:animEffect transition="in" filter="barn(inVertical)">
                                      <p:cBhvr>
                                        <p:cTn id="154"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9" grpId="0"/>
      <p:bldP spid="40" grpId="0"/>
      <p:bldP spid="41" grpId="0"/>
      <p:bldP spid="42" grpId="0"/>
      <p:bldP spid="45" grpId="0"/>
      <p:bldP spid="46" grpId="0"/>
      <p:bldP spid="53" grpId="0"/>
      <p:bldP spid="54" grpId="0"/>
      <p:bldP spid="56" grpId="0"/>
      <p:bldP spid="57" grpId="0"/>
      <p:bldP spid="72" grpId="0"/>
      <p:bldP spid="73" grpId="0"/>
      <p:bldP spid="74" grpId="0"/>
      <p:bldP spid="75" grpId="0"/>
      <p:bldP spid="76" grpId="0"/>
      <p:bldP spid="77" grpId="0"/>
      <p:bldP spid="78" grpId="0"/>
      <p:bldP spid="9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Image result for databa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8769" y="1815910"/>
            <a:ext cx="1106261" cy="141811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547070" y="3234023"/>
            <a:ext cx="902555" cy="369332"/>
          </a:xfrm>
          <a:prstGeom prst="rect">
            <a:avLst/>
          </a:prstGeom>
          <a:noFill/>
        </p:spPr>
        <p:txBody>
          <a:bodyPr wrap="none" rtlCol="0">
            <a:spAutoFit/>
          </a:bodyPr>
          <a:lstStyle/>
          <a:p>
            <a:r>
              <a:rPr lang="en-US" dirty="0" smtClean="0"/>
              <a:t>Master </a:t>
            </a:r>
          </a:p>
        </p:txBody>
      </p:sp>
      <p:pic>
        <p:nvPicPr>
          <p:cNvPr id="8" name="Picture 8" descr="Image result for databa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58743" y="1815909"/>
            <a:ext cx="1106261" cy="141811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778127" y="3183222"/>
            <a:ext cx="667490" cy="369332"/>
          </a:xfrm>
          <a:prstGeom prst="rect">
            <a:avLst/>
          </a:prstGeom>
          <a:noFill/>
        </p:spPr>
        <p:txBody>
          <a:bodyPr wrap="none" rtlCol="0">
            <a:spAutoFit/>
          </a:bodyPr>
          <a:lstStyle/>
          <a:p>
            <a:r>
              <a:rPr lang="en-US" dirty="0" smtClean="0"/>
              <a:t>Slave</a:t>
            </a:r>
          </a:p>
        </p:txBody>
      </p:sp>
      <p:sp>
        <p:nvSpPr>
          <p:cNvPr id="10" name="Title 1"/>
          <p:cNvSpPr txBox="1">
            <a:spLocks/>
          </p:cNvSpPr>
          <p:nvPr/>
        </p:nvSpPr>
        <p:spPr>
          <a:xfrm>
            <a:off x="838200" y="338475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smtClean="0">
                <a:solidFill>
                  <a:srgbClr val="FFC000"/>
                </a:solidFill>
              </a:rPr>
              <a:t>Streaming replication</a:t>
            </a:r>
            <a:endParaRPr lang="en-US" sz="2800" dirty="0">
              <a:solidFill>
                <a:srgbClr val="FFC000"/>
              </a:solidFill>
            </a:endParaRPr>
          </a:p>
        </p:txBody>
      </p:sp>
      <p:pic>
        <p:nvPicPr>
          <p:cNvPr id="11" name="Picture 8" descr="Image result for databa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8769" y="4747113"/>
            <a:ext cx="1106261" cy="141811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547070" y="6165226"/>
            <a:ext cx="849656" cy="369332"/>
          </a:xfrm>
          <a:prstGeom prst="rect">
            <a:avLst/>
          </a:prstGeom>
          <a:noFill/>
        </p:spPr>
        <p:txBody>
          <a:bodyPr wrap="none" rtlCol="0">
            <a:spAutoFit/>
          </a:bodyPr>
          <a:lstStyle/>
          <a:p>
            <a:r>
              <a:rPr lang="en-US" dirty="0" smtClean="0"/>
              <a:t>Master</a:t>
            </a:r>
          </a:p>
        </p:txBody>
      </p:sp>
      <p:pic>
        <p:nvPicPr>
          <p:cNvPr id="13" name="Picture 8" descr="Image result for databa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58743" y="4747112"/>
            <a:ext cx="1106261" cy="141811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8778127" y="6114425"/>
            <a:ext cx="667490" cy="369332"/>
          </a:xfrm>
          <a:prstGeom prst="rect">
            <a:avLst/>
          </a:prstGeom>
          <a:noFill/>
        </p:spPr>
        <p:txBody>
          <a:bodyPr wrap="none" rtlCol="0">
            <a:spAutoFit/>
          </a:bodyPr>
          <a:lstStyle/>
          <a:p>
            <a:r>
              <a:rPr lang="en-US" dirty="0" smtClean="0"/>
              <a:t>Slave</a:t>
            </a:r>
          </a:p>
        </p:txBody>
      </p:sp>
      <p:sp>
        <p:nvSpPr>
          <p:cNvPr id="20" name="Right Arrow 19"/>
          <p:cNvSpPr/>
          <p:nvPr/>
        </p:nvSpPr>
        <p:spPr>
          <a:xfrm>
            <a:off x="4739416" y="5251937"/>
            <a:ext cx="2282846" cy="284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Arrow 34"/>
          <p:cNvSpPr/>
          <p:nvPr/>
        </p:nvSpPr>
        <p:spPr>
          <a:xfrm>
            <a:off x="4739416" y="2414591"/>
            <a:ext cx="2282846" cy="284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2250674" y="4288838"/>
            <a:ext cx="1589922" cy="369332"/>
          </a:xfrm>
          <a:prstGeom prst="rect">
            <a:avLst/>
          </a:prstGeom>
          <a:noFill/>
        </p:spPr>
        <p:txBody>
          <a:bodyPr wrap="none" rtlCol="0">
            <a:spAutoFit/>
          </a:bodyPr>
          <a:lstStyle/>
          <a:p>
            <a:r>
              <a:rPr lang="en-US" dirty="0" smtClean="0"/>
              <a:t>PostgreSQL 9.5</a:t>
            </a:r>
          </a:p>
        </p:txBody>
      </p:sp>
      <p:sp>
        <p:nvSpPr>
          <p:cNvPr id="62" name="TextBox 61"/>
          <p:cNvSpPr txBox="1"/>
          <p:nvPr/>
        </p:nvSpPr>
        <p:spPr>
          <a:xfrm>
            <a:off x="8297524" y="4288838"/>
            <a:ext cx="1589922" cy="369332"/>
          </a:xfrm>
          <a:prstGeom prst="rect">
            <a:avLst/>
          </a:prstGeom>
          <a:noFill/>
        </p:spPr>
        <p:txBody>
          <a:bodyPr wrap="none" rtlCol="0">
            <a:spAutoFit/>
          </a:bodyPr>
          <a:lstStyle/>
          <a:p>
            <a:r>
              <a:rPr lang="en-US" dirty="0" smtClean="0"/>
              <a:t>PostgreSQL 9.5</a:t>
            </a:r>
          </a:p>
        </p:txBody>
      </p:sp>
      <p:sp>
        <p:nvSpPr>
          <p:cNvPr id="63" name="TextBox 62"/>
          <p:cNvSpPr txBox="1"/>
          <p:nvPr/>
        </p:nvSpPr>
        <p:spPr>
          <a:xfrm>
            <a:off x="2223674" y="1385851"/>
            <a:ext cx="1532214" cy="369332"/>
          </a:xfrm>
          <a:prstGeom prst="rect">
            <a:avLst/>
          </a:prstGeom>
          <a:noFill/>
        </p:spPr>
        <p:txBody>
          <a:bodyPr wrap="none" rtlCol="0">
            <a:spAutoFit/>
          </a:bodyPr>
          <a:lstStyle/>
          <a:p>
            <a:r>
              <a:rPr lang="en-US" dirty="0" smtClean="0"/>
              <a:t>PostgreSQL 11</a:t>
            </a:r>
          </a:p>
        </p:txBody>
      </p:sp>
      <p:sp>
        <p:nvSpPr>
          <p:cNvPr id="64" name="TextBox 63"/>
          <p:cNvSpPr txBox="1"/>
          <p:nvPr/>
        </p:nvSpPr>
        <p:spPr>
          <a:xfrm>
            <a:off x="8421907" y="1394430"/>
            <a:ext cx="1532214" cy="369332"/>
          </a:xfrm>
          <a:prstGeom prst="rect">
            <a:avLst/>
          </a:prstGeom>
          <a:noFill/>
        </p:spPr>
        <p:txBody>
          <a:bodyPr wrap="none" rtlCol="0">
            <a:spAutoFit/>
          </a:bodyPr>
          <a:lstStyle/>
          <a:p>
            <a:r>
              <a:rPr lang="en-US" dirty="0" smtClean="0"/>
              <a:t>PostgreSQL 12</a:t>
            </a:r>
          </a:p>
        </p:txBody>
      </p:sp>
      <p:sp>
        <p:nvSpPr>
          <p:cNvPr id="66" name="TextBox 65"/>
          <p:cNvSpPr txBox="1"/>
          <p:nvPr/>
        </p:nvSpPr>
        <p:spPr>
          <a:xfrm>
            <a:off x="10239299" y="4359383"/>
            <a:ext cx="1532214" cy="369332"/>
          </a:xfrm>
          <a:prstGeom prst="rect">
            <a:avLst/>
          </a:prstGeom>
          <a:noFill/>
        </p:spPr>
        <p:txBody>
          <a:bodyPr wrap="none" rtlCol="0">
            <a:spAutoFit/>
          </a:bodyPr>
          <a:lstStyle/>
          <a:p>
            <a:r>
              <a:rPr lang="en-US" dirty="0" smtClean="0"/>
              <a:t>PostgreSQL 10</a:t>
            </a:r>
          </a:p>
        </p:txBody>
      </p:sp>
      <p:pic>
        <p:nvPicPr>
          <p:cNvPr id="68" name="Picture 2" descr="Image result for x"/>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14634" y="4422961"/>
            <a:ext cx="210238" cy="210238"/>
          </a:xfrm>
          <a:prstGeom prst="rect">
            <a:avLst/>
          </a:prstGeom>
          <a:noFill/>
          <a:extLst>
            <a:ext uri="{909E8E84-426E-40DD-AFC4-6F175D3DCCD1}">
              <a14:hiddenFill xmlns:a14="http://schemas.microsoft.com/office/drawing/2010/main">
                <a:solidFill>
                  <a:srgbClr val="FFFFFF"/>
                </a:solidFill>
              </a14:hiddenFill>
            </a:ext>
          </a:extLst>
        </p:spPr>
      </p:pic>
      <p:sp>
        <p:nvSpPr>
          <p:cNvPr id="69" name="TextBox 68"/>
          <p:cNvSpPr txBox="1"/>
          <p:nvPr/>
        </p:nvSpPr>
        <p:spPr>
          <a:xfrm>
            <a:off x="10197557" y="1388685"/>
            <a:ext cx="1532214" cy="369332"/>
          </a:xfrm>
          <a:prstGeom prst="rect">
            <a:avLst/>
          </a:prstGeom>
          <a:noFill/>
        </p:spPr>
        <p:txBody>
          <a:bodyPr wrap="none" rtlCol="0">
            <a:spAutoFit/>
          </a:bodyPr>
          <a:lstStyle/>
          <a:p>
            <a:r>
              <a:rPr lang="en-US" dirty="0" smtClean="0"/>
              <a:t>PostgreSQL 10</a:t>
            </a:r>
          </a:p>
        </p:txBody>
      </p:sp>
      <p:pic>
        <p:nvPicPr>
          <p:cNvPr id="70" name="Picture 4" descr="Image result for ok tick mark symbo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14634" y="1405612"/>
            <a:ext cx="311150" cy="305754"/>
          </a:xfrm>
          <a:prstGeom prst="rect">
            <a:avLst/>
          </a:prstGeom>
          <a:noFill/>
          <a:extLst>
            <a:ext uri="{909E8E84-426E-40DD-AFC4-6F175D3DCCD1}">
              <a14:hiddenFill xmlns:a14="http://schemas.microsoft.com/office/drawing/2010/main">
                <a:solidFill>
                  <a:srgbClr val="FFFFFF"/>
                </a:solidFill>
              </a14:hiddenFill>
            </a:ext>
          </a:extLst>
        </p:spPr>
      </p:pic>
      <p:sp>
        <p:nvSpPr>
          <p:cNvPr id="71" name="TextBox 70"/>
          <p:cNvSpPr txBox="1"/>
          <p:nvPr/>
        </p:nvSpPr>
        <p:spPr>
          <a:xfrm>
            <a:off x="10216306" y="1757511"/>
            <a:ext cx="1532214" cy="369332"/>
          </a:xfrm>
          <a:prstGeom prst="rect">
            <a:avLst/>
          </a:prstGeom>
          <a:noFill/>
        </p:spPr>
        <p:txBody>
          <a:bodyPr wrap="none" rtlCol="0">
            <a:spAutoFit/>
          </a:bodyPr>
          <a:lstStyle/>
          <a:p>
            <a:r>
              <a:rPr lang="en-US" dirty="0" smtClean="0"/>
              <a:t>PostgreSQL 11</a:t>
            </a:r>
          </a:p>
        </p:txBody>
      </p:sp>
      <p:pic>
        <p:nvPicPr>
          <p:cNvPr id="79" name="Picture 4" descr="Image result for ok tick mark symbo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05793" y="1766096"/>
            <a:ext cx="311150" cy="30575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linux"/>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40088" y="5027947"/>
            <a:ext cx="651247" cy="76738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windows ic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11479" y="5546747"/>
            <a:ext cx="593166" cy="593166"/>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2" descr="Image result for linux"/>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56334" y="4609816"/>
            <a:ext cx="651247" cy="767386"/>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2" descr="Image result for x"/>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84045" y="5675989"/>
            <a:ext cx="334682" cy="334682"/>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2" descr="Image result for linux"/>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34230" y="2093453"/>
            <a:ext cx="651247" cy="767386"/>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8" descr="Image result for windows ic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04358" y="1838553"/>
            <a:ext cx="593166" cy="593166"/>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2" descr="Image result for linux"/>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5211" y="2482153"/>
            <a:ext cx="651247" cy="767386"/>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4" descr="Image result for ok tick mark symbo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8783" y="4843281"/>
            <a:ext cx="311150" cy="305754"/>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4" descr="Image result for ok tick mark symbo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84045" y="2761370"/>
            <a:ext cx="311150" cy="305754"/>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4" descr="Image result for ok tick mark symbo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95811" y="1994447"/>
            <a:ext cx="311150" cy="305754"/>
          </a:xfrm>
          <a:prstGeom prst="rect">
            <a:avLst/>
          </a:prstGeom>
          <a:noFill/>
          <a:extLst>
            <a:ext uri="{909E8E84-426E-40DD-AFC4-6F175D3DCCD1}">
              <a14:hiddenFill xmlns:a14="http://schemas.microsoft.com/office/drawing/2010/main">
                <a:solidFill>
                  <a:srgbClr val="FFFFFF"/>
                </a:solidFill>
              </a14:hiddenFill>
            </a:ext>
          </a:extLst>
        </p:spPr>
      </p:pic>
      <p:sp>
        <p:nvSpPr>
          <p:cNvPr id="36" name="Title 1"/>
          <p:cNvSpPr txBox="1">
            <a:spLocks/>
          </p:cNvSpPr>
          <p:nvPr/>
        </p:nvSpPr>
        <p:spPr>
          <a:xfrm>
            <a:off x="838200" y="136717"/>
            <a:ext cx="10515600" cy="7531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t>What is Logical Replication?</a:t>
            </a:r>
            <a:endParaRPr lang="en-US" dirty="0"/>
          </a:p>
        </p:txBody>
      </p:sp>
      <p:sp>
        <p:nvSpPr>
          <p:cNvPr id="38" name="Title 1"/>
          <p:cNvSpPr txBox="1">
            <a:spLocks/>
          </p:cNvSpPr>
          <p:nvPr/>
        </p:nvSpPr>
        <p:spPr>
          <a:xfrm>
            <a:off x="838200" y="49667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t>Logical replication</a:t>
            </a:r>
            <a:endParaRPr lang="en-US" sz="3200" dirty="0"/>
          </a:p>
        </p:txBody>
      </p:sp>
    </p:spTree>
    <p:extLst>
      <p:ext uri="{BB962C8B-B14F-4D97-AF65-F5344CB8AC3E}">
        <p14:creationId xmlns:p14="http://schemas.microsoft.com/office/powerpoint/2010/main" val="1295129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par>
                                <p:cTn id="15" presetID="22" presetClass="entr" presetSubtype="4" fill="hold" nodeType="with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wipe(down)">
                                      <p:cBhvr>
                                        <p:cTn id="17" dur="500"/>
                                        <p:tgtEl>
                                          <p:spTgt spid="6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6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69"/>
                                        </p:tgtEl>
                                        <p:attrNameLst>
                                          <p:attrName>style.visibility</p:attrName>
                                        </p:attrNameLst>
                                      </p:cBhvr>
                                      <p:to>
                                        <p:strVal val="visible"/>
                                      </p:to>
                                    </p:set>
                                  </p:childTnLst>
                                </p:cTn>
                              </p:par>
                              <p:par>
                                <p:cTn id="30" presetID="16" presetClass="entr" presetSubtype="21" fill="hold" nodeType="withEffect">
                                  <p:stCondLst>
                                    <p:cond delay="0"/>
                                  </p:stCondLst>
                                  <p:childTnLst>
                                    <p:set>
                                      <p:cBhvr>
                                        <p:cTn id="31" dur="1" fill="hold">
                                          <p:stCondLst>
                                            <p:cond delay="0"/>
                                          </p:stCondLst>
                                        </p:cTn>
                                        <p:tgtEl>
                                          <p:spTgt spid="70"/>
                                        </p:tgtEl>
                                        <p:attrNameLst>
                                          <p:attrName>style.visibility</p:attrName>
                                        </p:attrNameLst>
                                      </p:cBhvr>
                                      <p:to>
                                        <p:strVal val="visible"/>
                                      </p:to>
                                    </p:set>
                                    <p:animEffect transition="in" filter="barn(inVertical)">
                                      <p:cBhvr>
                                        <p:cTn id="32" dur="500"/>
                                        <p:tgtEl>
                                          <p:spTgt spid="70"/>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1"/>
                                        </p:tgtEl>
                                        <p:attrNameLst>
                                          <p:attrName>style.visibility</p:attrName>
                                        </p:attrNameLst>
                                      </p:cBhvr>
                                      <p:to>
                                        <p:strVal val="visible"/>
                                      </p:to>
                                    </p:set>
                                  </p:childTnLst>
                                </p:cTn>
                              </p:par>
                              <p:par>
                                <p:cTn id="37" presetID="16" presetClass="entr" presetSubtype="21" fill="hold" nodeType="withEffect">
                                  <p:stCondLst>
                                    <p:cond delay="0"/>
                                  </p:stCondLst>
                                  <p:childTnLst>
                                    <p:set>
                                      <p:cBhvr>
                                        <p:cTn id="38" dur="1" fill="hold">
                                          <p:stCondLst>
                                            <p:cond delay="0"/>
                                          </p:stCondLst>
                                        </p:cTn>
                                        <p:tgtEl>
                                          <p:spTgt spid="79"/>
                                        </p:tgtEl>
                                        <p:attrNameLst>
                                          <p:attrName>style.visibility</p:attrName>
                                        </p:attrNameLst>
                                      </p:cBhvr>
                                      <p:to>
                                        <p:strVal val="visible"/>
                                      </p:to>
                                    </p:set>
                                    <p:animEffect transition="in" filter="barn(inVertical)">
                                      <p:cBhvr>
                                        <p:cTn id="39" dur="500"/>
                                        <p:tgtEl>
                                          <p:spTgt spid="79"/>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026"/>
                                        </p:tgtEl>
                                        <p:attrNameLst>
                                          <p:attrName>style.visibility</p:attrName>
                                        </p:attrNameLst>
                                      </p:cBhvr>
                                      <p:to>
                                        <p:strVal val="visible"/>
                                      </p:to>
                                    </p:set>
                                    <p:anim calcmode="lin" valueType="num">
                                      <p:cBhvr additive="base">
                                        <p:cTn id="44" dur="500" fill="hold"/>
                                        <p:tgtEl>
                                          <p:spTgt spid="1026"/>
                                        </p:tgtEl>
                                        <p:attrNameLst>
                                          <p:attrName>ppt_x</p:attrName>
                                        </p:attrNameLst>
                                      </p:cBhvr>
                                      <p:tavLst>
                                        <p:tav tm="0">
                                          <p:val>
                                            <p:strVal val="#ppt_x"/>
                                          </p:val>
                                        </p:tav>
                                        <p:tav tm="100000">
                                          <p:val>
                                            <p:strVal val="#ppt_x"/>
                                          </p:val>
                                        </p:tav>
                                      </p:tavLst>
                                    </p:anim>
                                    <p:anim calcmode="lin" valueType="num">
                                      <p:cBhvr additive="base">
                                        <p:cTn id="45"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81"/>
                                        </p:tgtEl>
                                        <p:attrNameLst>
                                          <p:attrName>style.visibility</p:attrName>
                                        </p:attrNameLst>
                                      </p:cBhvr>
                                      <p:to>
                                        <p:strVal val="visible"/>
                                      </p:to>
                                    </p:set>
                                    <p:anim calcmode="lin" valueType="num">
                                      <p:cBhvr additive="base">
                                        <p:cTn id="50" dur="500" fill="hold"/>
                                        <p:tgtEl>
                                          <p:spTgt spid="81"/>
                                        </p:tgtEl>
                                        <p:attrNameLst>
                                          <p:attrName>ppt_x</p:attrName>
                                        </p:attrNameLst>
                                      </p:cBhvr>
                                      <p:tavLst>
                                        <p:tav tm="0">
                                          <p:val>
                                            <p:strVal val="#ppt_x"/>
                                          </p:val>
                                        </p:tav>
                                        <p:tav tm="100000">
                                          <p:val>
                                            <p:strVal val="#ppt_x"/>
                                          </p:val>
                                        </p:tav>
                                      </p:tavLst>
                                    </p:anim>
                                    <p:anim calcmode="lin" valueType="num">
                                      <p:cBhvr additive="base">
                                        <p:cTn id="51" dur="500" fill="hold"/>
                                        <p:tgtEl>
                                          <p:spTgt spid="81"/>
                                        </p:tgtEl>
                                        <p:attrNameLst>
                                          <p:attrName>ppt_y</p:attrName>
                                        </p:attrNameLst>
                                      </p:cBhvr>
                                      <p:tavLst>
                                        <p:tav tm="0">
                                          <p:val>
                                            <p:strVal val="1+#ppt_h/2"/>
                                          </p:val>
                                        </p:tav>
                                        <p:tav tm="100000">
                                          <p:val>
                                            <p:strVal val="#ppt_y"/>
                                          </p:val>
                                        </p:tav>
                                      </p:tavLst>
                                    </p:anim>
                                  </p:childTnLst>
                                </p:cTn>
                              </p:par>
                              <p:par>
                                <p:cTn id="52" presetID="16" presetClass="entr" presetSubtype="21" fill="hold" nodeType="withEffect">
                                  <p:stCondLst>
                                    <p:cond delay="0"/>
                                  </p:stCondLst>
                                  <p:childTnLst>
                                    <p:set>
                                      <p:cBhvr>
                                        <p:cTn id="53" dur="1" fill="hold">
                                          <p:stCondLst>
                                            <p:cond delay="0"/>
                                          </p:stCondLst>
                                        </p:cTn>
                                        <p:tgtEl>
                                          <p:spTgt spid="94"/>
                                        </p:tgtEl>
                                        <p:attrNameLst>
                                          <p:attrName>style.visibility</p:attrName>
                                        </p:attrNameLst>
                                      </p:cBhvr>
                                      <p:to>
                                        <p:strVal val="visible"/>
                                      </p:to>
                                    </p:set>
                                    <p:animEffect transition="in" filter="barn(inVertical)">
                                      <p:cBhvr>
                                        <p:cTn id="54" dur="500"/>
                                        <p:tgtEl>
                                          <p:spTgt spid="94"/>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1032"/>
                                        </p:tgtEl>
                                        <p:attrNameLst>
                                          <p:attrName>style.visibility</p:attrName>
                                        </p:attrNameLst>
                                      </p:cBhvr>
                                      <p:to>
                                        <p:strVal val="visible"/>
                                      </p:to>
                                    </p:set>
                                    <p:animEffect transition="in" filter="barn(inVertical)">
                                      <p:cBhvr>
                                        <p:cTn id="59" dur="500"/>
                                        <p:tgtEl>
                                          <p:spTgt spid="1032"/>
                                        </p:tgtEl>
                                      </p:cBhvr>
                                    </p:animEffect>
                                  </p:childTnLst>
                                </p:cTn>
                              </p:par>
                              <p:par>
                                <p:cTn id="60" presetID="22" presetClass="entr" presetSubtype="4" fill="hold" nodeType="withEffect">
                                  <p:stCondLst>
                                    <p:cond delay="0"/>
                                  </p:stCondLst>
                                  <p:childTnLst>
                                    <p:set>
                                      <p:cBhvr>
                                        <p:cTn id="61" dur="1" fill="hold">
                                          <p:stCondLst>
                                            <p:cond delay="0"/>
                                          </p:stCondLst>
                                        </p:cTn>
                                        <p:tgtEl>
                                          <p:spTgt spid="82"/>
                                        </p:tgtEl>
                                        <p:attrNameLst>
                                          <p:attrName>style.visibility</p:attrName>
                                        </p:attrNameLst>
                                      </p:cBhvr>
                                      <p:to>
                                        <p:strVal val="visible"/>
                                      </p:to>
                                    </p:set>
                                    <p:animEffect transition="in" filter="wipe(down)">
                                      <p:cBhvr>
                                        <p:cTn id="62" dur="500"/>
                                        <p:tgtEl>
                                          <p:spTgt spid="82"/>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additive="base">
                                        <p:cTn id="67" dur="500" fill="hold"/>
                                        <p:tgtEl>
                                          <p:spTgt spid="83"/>
                                        </p:tgtEl>
                                        <p:attrNameLst>
                                          <p:attrName>ppt_x</p:attrName>
                                        </p:attrNameLst>
                                      </p:cBhvr>
                                      <p:tavLst>
                                        <p:tav tm="0">
                                          <p:val>
                                            <p:strVal val="#ppt_x"/>
                                          </p:val>
                                        </p:tav>
                                        <p:tav tm="100000">
                                          <p:val>
                                            <p:strVal val="#ppt_x"/>
                                          </p:val>
                                        </p:tav>
                                      </p:tavLst>
                                    </p:anim>
                                    <p:anim calcmode="lin" valueType="num">
                                      <p:cBhvr additive="base">
                                        <p:cTn id="68"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nodeType="clickEffect">
                                  <p:stCondLst>
                                    <p:cond delay="0"/>
                                  </p:stCondLst>
                                  <p:childTnLst>
                                    <p:set>
                                      <p:cBhvr>
                                        <p:cTn id="72" dur="1" fill="hold">
                                          <p:stCondLst>
                                            <p:cond delay="0"/>
                                          </p:stCondLst>
                                        </p:cTn>
                                        <p:tgtEl>
                                          <p:spTgt spid="84"/>
                                        </p:tgtEl>
                                        <p:attrNameLst>
                                          <p:attrName>style.visibility</p:attrName>
                                        </p:attrNameLst>
                                      </p:cBhvr>
                                      <p:to>
                                        <p:strVal val="visible"/>
                                      </p:to>
                                    </p:set>
                                    <p:animEffect transition="in" filter="barn(inVertical)">
                                      <p:cBhvr>
                                        <p:cTn id="73" dur="500"/>
                                        <p:tgtEl>
                                          <p:spTgt spid="84"/>
                                        </p:tgtEl>
                                      </p:cBhvr>
                                    </p:animEffect>
                                  </p:childTnLst>
                                </p:cTn>
                              </p:par>
                              <p:par>
                                <p:cTn id="74" presetID="16" presetClass="entr" presetSubtype="21" fill="hold" nodeType="withEffect">
                                  <p:stCondLst>
                                    <p:cond delay="0"/>
                                  </p:stCondLst>
                                  <p:childTnLst>
                                    <p:set>
                                      <p:cBhvr>
                                        <p:cTn id="75" dur="1" fill="hold">
                                          <p:stCondLst>
                                            <p:cond delay="0"/>
                                          </p:stCondLst>
                                        </p:cTn>
                                        <p:tgtEl>
                                          <p:spTgt spid="96"/>
                                        </p:tgtEl>
                                        <p:attrNameLst>
                                          <p:attrName>style.visibility</p:attrName>
                                        </p:attrNameLst>
                                      </p:cBhvr>
                                      <p:to>
                                        <p:strVal val="visible"/>
                                      </p:to>
                                    </p:set>
                                    <p:animEffect transition="in" filter="barn(inVertical)">
                                      <p:cBhvr>
                                        <p:cTn id="76" dur="500"/>
                                        <p:tgtEl>
                                          <p:spTgt spid="96"/>
                                        </p:tgtEl>
                                      </p:cBhvr>
                                    </p:animEffect>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500" fill="hold"/>
                                        <p:tgtEl>
                                          <p:spTgt spid="93"/>
                                        </p:tgtEl>
                                        <p:attrNameLst>
                                          <p:attrName>ppt_x</p:attrName>
                                        </p:attrNameLst>
                                      </p:cBhvr>
                                      <p:tavLst>
                                        <p:tav tm="0">
                                          <p:val>
                                            <p:strVal val="#ppt_x"/>
                                          </p:val>
                                        </p:tav>
                                        <p:tav tm="100000">
                                          <p:val>
                                            <p:strVal val="#ppt_x"/>
                                          </p:val>
                                        </p:tav>
                                      </p:tavLst>
                                    </p:anim>
                                    <p:anim calcmode="lin" valueType="num">
                                      <p:cBhvr additive="base">
                                        <p:cTn id="82" dur="500" fill="hold"/>
                                        <p:tgtEl>
                                          <p:spTgt spid="93"/>
                                        </p:tgtEl>
                                        <p:attrNameLst>
                                          <p:attrName>ppt_y</p:attrName>
                                        </p:attrNameLst>
                                      </p:cBhvr>
                                      <p:tavLst>
                                        <p:tav tm="0">
                                          <p:val>
                                            <p:strVal val="1+#ppt_h/2"/>
                                          </p:val>
                                        </p:tav>
                                        <p:tav tm="100000">
                                          <p:val>
                                            <p:strVal val="#ppt_y"/>
                                          </p:val>
                                        </p:tav>
                                      </p:tavLst>
                                    </p:anim>
                                  </p:childTnLst>
                                </p:cTn>
                              </p:par>
                              <p:par>
                                <p:cTn id="83" presetID="16" presetClass="entr" presetSubtype="21" fill="hold" nodeType="withEffect">
                                  <p:stCondLst>
                                    <p:cond delay="0"/>
                                  </p:stCondLst>
                                  <p:childTnLst>
                                    <p:set>
                                      <p:cBhvr>
                                        <p:cTn id="84" dur="1" fill="hold">
                                          <p:stCondLst>
                                            <p:cond delay="0"/>
                                          </p:stCondLst>
                                        </p:cTn>
                                        <p:tgtEl>
                                          <p:spTgt spid="95"/>
                                        </p:tgtEl>
                                        <p:attrNameLst>
                                          <p:attrName>style.visibility</p:attrName>
                                        </p:attrNameLst>
                                      </p:cBhvr>
                                      <p:to>
                                        <p:strVal val="visible"/>
                                      </p:to>
                                    </p:set>
                                    <p:animEffect transition="in" filter="barn(inVertical)">
                                      <p:cBhvr>
                                        <p:cTn id="85"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2" grpId="0"/>
      <p:bldP spid="63" grpId="0"/>
      <p:bldP spid="64" grpId="0"/>
      <p:bldP spid="66" grpId="0"/>
      <p:bldP spid="69" grpId="0"/>
      <p:bldP spid="7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905" y="-319286"/>
            <a:ext cx="10515600" cy="1325563"/>
          </a:xfrm>
        </p:spPr>
        <p:txBody>
          <a:bodyPr/>
          <a:lstStyle/>
          <a:p>
            <a:r>
              <a:rPr lang="en-US" b="1" dirty="0"/>
              <a:t>Expected use cases </a:t>
            </a:r>
            <a:r>
              <a:rPr lang="en-US" b="1" dirty="0" smtClean="0"/>
              <a:t>of Logical </a:t>
            </a:r>
            <a:r>
              <a:rPr lang="en-US" b="1" dirty="0"/>
              <a:t>replication </a:t>
            </a:r>
            <a:endParaRPr lang="en-US" dirty="0"/>
          </a:p>
        </p:txBody>
      </p:sp>
      <p:sp>
        <p:nvSpPr>
          <p:cNvPr id="10" name="Title 1"/>
          <p:cNvSpPr txBox="1">
            <a:spLocks/>
          </p:cNvSpPr>
          <p:nvPr/>
        </p:nvSpPr>
        <p:spPr>
          <a:xfrm>
            <a:off x="838200" y="338475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smtClean="0">
                <a:solidFill>
                  <a:srgbClr val="FFC000"/>
                </a:solidFill>
              </a:rPr>
              <a:t>Streaming replication</a:t>
            </a:r>
            <a:endParaRPr lang="en-US" sz="2800" dirty="0">
              <a:solidFill>
                <a:srgbClr val="FFC000"/>
              </a:solidFill>
            </a:endParaRPr>
          </a:p>
        </p:txBody>
      </p:sp>
      <p:pic>
        <p:nvPicPr>
          <p:cNvPr id="28" name="Picture 10" descr="Image result for ma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30974" y="3970631"/>
            <a:ext cx="660276" cy="61353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6269103" y="4026987"/>
            <a:ext cx="607795" cy="307777"/>
          </a:xfrm>
          <a:prstGeom prst="rect">
            <a:avLst/>
          </a:prstGeom>
          <a:noFill/>
        </p:spPr>
        <p:txBody>
          <a:bodyPr wrap="none" rtlCol="0">
            <a:spAutoFit/>
          </a:bodyPr>
          <a:lstStyle/>
          <a:p>
            <a:r>
              <a:rPr lang="en-US" sz="1400" dirty="0" smtClean="0"/>
              <a:t>Client</a:t>
            </a:r>
            <a:endParaRPr lang="en-US" sz="1400" dirty="0"/>
          </a:p>
        </p:txBody>
      </p:sp>
      <p:pic>
        <p:nvPicPr>
          <p:cNvPr id="30" name="Picture 18" descr="Image result for server blu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7474" y="4999526"/>
            <a:ext cx="537963" cy="53796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Image result for databas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78479" y="5826699"/>
            <a:ext cx="544447" cy="69792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8" descr="Image result for databas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1648" y="5826699"/>
            <a:ext cx="544447" cy="697926"/>
          </a:xfrm>
          <a:prstGeom prst="rect">
            <a:avLst/>
          </a:prstGeom>
          <a:noFill/>
          <a:extLst>
            <a:ext uri="{909E8E84-426E-40DD-AFC4-6F175D3DCCD1}">
              <a14:hiddenFill xmlns:a14="http://schemas.microsoft.com/office/drawing/2010/main">
                <a:solidFill>
                  <a:srgbClr val="FFFFFF"/>
                </a:solidFill>
              </a14:hiddenFill>
            </a:ext>
          </a:extLst>
        </p:spPr>
      </p:pic>
      <p:cxnSp>
        <p:nvCxnSpPr>
          <p:cNvPr id="33" name="Straight Arrow Connector 32"/>
          <p:cNvCxnSpPr/>
          <p:nvPr/>
        </p:nvCxnSpPr>
        <p:spPr>
          <a:xfrm>
            <a:off x="5898769" y="4584161"/>
            <a:ext cx="699" cy="3398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5114184" y="5352536"/>
            <a:ext cx="416790" cy="45451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6231133" y="5364251"/>
            <a:ext cx="341867" cy="44279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452382" y="5210460"/>
            <a:ext cx="1889428" cy="369332"/>
          </a:xfrm>
          <a:prstGeom prst="rect">
            <a:avLst/>
          </a:prstGeom>
          <a:noFill/>
        </p:spPr>
        <p:txBody>
          <a:bodyPr wrap="none" rtlCol="0">
            <a:spAutoFit/>
          </a:bodyPr>
          <a:lstStyle/>
          <a:p>
            <a:r>
              <a:rPr lang="en-US" dirty="0" smtClean="0">
                <a:solidFill>
                  <a:schemeClr val="accent5"/>
                </a:solidFill>
              </a:rPr>
              <a:t>1. High </a:t>
            </a:r>
            <a:r>
              <a:rPr lang="en-US" dirty="0">
                <a:solidFill>
                  <a:schemeClr val="accent5"/>
                </a:solidFill>
              </a:rPr>
              <a:t>availability</a:t>
            </a:r>
          </a:p>
        </p:txBody>
      </p:sp>
      <p:sp>
        <p:nvSpPr>
          <p:cNvPr id="41" name="TextBox 40"/>
          <p:cNvSpPr txBox="1"/>
          <p:nvPr/>
        </p:nvSpPr>
        <p:spPr>
          <a:xfrm>
            <a:off x="6848422" y="5210460"/>
            <a:ext cx="1819729" cy="369332"/>
          </a:xfrm>
          <a:prstGeom prst="rect">
            <a:avLst/>
          </a:prstGeom>
          <a:noFill/>
        </p:spPr>
        <p:txBody>
          <a:bodyPr wrap="none" rtlCol="0">
            <a:spAutoFit/>
          </a:bodyPr>
          <a:lstStyle/>
          <a:p>
            <a:r>
              <a:rPr lang="en-US" dirty="0" smtClean="0">
                <a:solidFill>
                  <a:schemeClr val="accent5"/>
                </a:solidFill>
              </a:rPr>
              <a:t>2. Load Balancing</a:t>
            </a:r>
            <a:endParaRPr lang="en-US" dirty="0">
              <a:solidFill>
                <a:schemeClr val="accent5"/>
              </a:solidFill>
            </a:endParaRPr>
          </a:p>
        </p:txBody>
      </p:sp>
      <p:sp>
        <p:nvSpPr>
          <p:cNvPr id="42" name="Right Arrow 41"/>
          <p:cNvSpPr/>
          <p:nvPr/>
        </p:nvSpPr>
        <p:spPr>
          <a:xfrm>
            <a:off x="5322579" y="6116088"/>
            <a:ext cx="1144896" cy="2498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4339211" y="6519446"/>
            <a:ext cx="822982" cy="338554"/>
          </a:xfrm>
          <a:prstGeom prst="rect">
            <a:avLst/>
          </a:prstGeom>
          <a:noFill/>
        </p:spPr>
        <p:txBody>
          <a:bodyPr wrap="none" rtlCol="0">
            <a:spAutoFit/>
          </a:bodyPr>
          <a:lstStyle/>
          <a:p>
            <a:r>
              <a:rPr lang="en-US" sz="1600" dirty="0" smtClean="0"/>
              <a:t>Master </a:t>
            </a:r>
          </a:p>
        </p:txBody>
      </p:sp>
      <p:sp>
        <p:nvSpPr>
          <p:cNvPr id="44" name="TextBox 43"/>
          <p:cNvSpPr txBox="1"/>
          <p:nvPr/>
        </p:nvSpPr>
        <p:spPr>
          <a:xfrm>
            <a:off x="6601824" y="6504742"/>
            <a:ext cx="904094" cy="338554"/>
          </a:xfrm>
          <a:prstGeom prst="rect">
            <a:avLst/>
          </a:prstGeom>
          <a:noFill/>
        </p:spPr>
        <p:txBody>
          <a:bodyPr wrap="none" rtlCol="0">
            <a:spAutoFit/>
          </a:bodyPr>
          <a:lstStyle/>
          <a:p>
            <a:r>
              <a:rPr lang="en-US" sz="1600" dirty="0" smtClean="0"/>
              <a:t>Standby </a:t>
            </a:r>
          </a:p>
        </p:txBody>
      </p:sp>
      <p:sp>
        <p:nvSpPr>
          <p:cNvPr id="48" name="TextBox 47"/>
          <p:cNvSpPr txBox="1"/>
          <p:nvPr/>
        </p:nvSpPr>
        <p:spPr>
          <a:xfrm>
            <a:off x="1290363" y="798034"/>
            <a:ext cx="2165685" cy="369332"/>
          </a:xfrm>
          <a:prstGeom prst="rect">
            <a:avLst/>
          </a:prstGeom>
          <a:noFill/>
        </p:spPr>
        <p:txBody>
          <a:bodyPr wrap="square" rtlCol="0">
            <a:spAutoFit/>
          </a:bodyPr>
          <a:lstStyle/>
          <a:p>
            <a:r>
              <a:rPr lang="en-US" dirty="0">
                <a:solidFill>
                  <a:schemeClr val="accent1">
                    <a:lumMod val="75000"/>
                  </a:schemeClr>
                </a:solidFill>
              </a:rPr>
              <a:t>1</a:t>
            </a:r>
            <a:r>
              <a:rPr lang="en-US" dirty="0" smtClean="0">
                <a:solidFill>
                  <a:schemeClr val="accent1">
                    <a:lumMod val="75000"/>
                  </a:schemeClr>
                </a:solidFill>
              </a:rPr>
              <a:t>. Analytical Purpose </a:t>
            </a:r>
          </a:p>
        </p:txBody>
      </p:sp>
      <p:pic>
        <p:nvPicPr>
          <p:cNvPr id="51" name="Picture 8" descr="Image result for databas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13610" y="1241032"/>
            <a:ext cx="719195" cy="921934"/>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p:cNvSpPr txBox="1"/>
          <p:nvPr/>
        </p:nvSpPr>
        <p:spPr>
          <a:xfrm>
            <a:off x="1980767" y="2131321"/>
            <a:ext cx="784876" cy="276999"/>
          </a:xfrm>
          <a:prstGeom prst="rect">
            <a:avLst/>
          </a:prstGeom>
          <a:noFill/>
        </p:spPr>
        <p:txBody>
          <a:bodyPr wrap="square" rtlCol="0">
            <a:spAutoFit/>
          </a:bodyPr>
          <a:lstStyle/>
          <a:p>
            <a:r>
              <a:rPr lang="en-US" sz="1200" dirty="0" smtClean="0"/>
              <a:t>Master A </a:t>
            </a:r>
          </a:p>
        </p:txBody>
      </p:sp>
      <p:pic>
        <p:nvPicPr>
          <p:cNvPr id="77" name="Picture 8" descr="Image result for databas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13610" y="2587833"/>
            <a:ext cx="719195" cy="921934"/>
          </a:xfrm>
          <a:prstGeom prst="rect">
            <a:avLst/>
          </a:prstGeom>
          <a:noFill/>
          <a:extLst>
            <a:ext uri="{909E8E84-426E-40DD-AFC4-6F175D3DCCD1}">
              <a14:hiddenFill xmlns:a14="http://schemas.microsoft.com/office/drawing/2010/main">
                <a:solidFill>
                  <a:srgbClr val="FFFFFF"/>
                </a:solidFill>
              </a14:hiddenFill>
            </a:ext>
          </a:extLst>
        </p:spPr>
      </p:pic>
      <p:sp>
        <p:nvSpPr>
          <p:cNvPr id="78" name="TextBox 77"/>
          <p:cNvSpPr txBox="1"/>
          <p:nvPr/>
        </p:nvSpPr>
        <p:spPr>
          <a:xfrm>
            <a:off x="1980767" y="3550780"/>
            <a:ext cx="788376" cy="276999"/>
          </a:xfrm>
          <a:prstGeom prst="rect">
            <a:avLst/>
          </a:prstGeom>
          <a:noFill/>
        </p:spPr>
        <p:txBody>
          <a:bodyPr wrap="square" rtlCol="0">
            <a:spAutoFit/>
          </a:bodyPr>
          <a:lstStyle/>
          <a:p>
            <a:r>
              <a:rPr lang="en-US" sz="1200" dirty="0" smtClean="0"/>
              <a:t>Master B </a:t>
            </a:r>
          </a:p>
        </p:txBody>
      </p:sp>
      <p:pic>
        <p:nvPicPr>
          <p:cNvPr id="80" name="Picture 2" descr="Ä°lgili resim"/>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84648" y="1298155"/>
            <a:ext cx="252852" cy="252852"/>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2" descr="Ä°lgili resim"/>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84648" y="1564465"/>
            <a:ext cx="252852" cy="252852"/>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2" descr="Ä°lgili resim"/>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85379" y="1836015"/>
            <a:ext cx="252852" cy="252852"/>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2" descr="Ä°lgili resim"/>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84648" y="2646369"/>
            <a:ext cx="252852" cy="252852"/>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2" descr="Ä°lgili resim"/>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84648" y="2912679"/>
            <a:ext cx="252852" cy="252852"/>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2" descr="Ä°lgili resim"/>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85379" y="3184229"/>
            <a:ext cx="252852" cy="252852"/>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8" descr="Image result for databas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77876" y="1745067"/>
            <a:ext cx="719195" cy="921934"/>
          </a:xfrm>
          <a:prstGeom prst="rect">
            <a:avLst/>
          </a:prstGeom>
          <a:noFill/>
          <a:extLst>
            <a:ext uri="{909E8E84-426E-40DD-AFC4-6F175D3DCCD1}">
              <a14:hiddenFill xmlns:a14="http://schemas.microsoft.com/office/drawing/2010/main">
                <a:solidFill>
                  <a:srgbClr val="FFFFFF"/>
                </a:solidFill>
              </a14:hiddenFill>
            </a:ext>
          </a:extLst>
        </p:spPr>
      </p:pic>
      <p:sp>
        <p:nvSpPr>
          <p:cNvPr id="92" name="TextBox 91"/>
          <p:cNvSpPr txBox="1"/>
          <p:nvPr/>
        </p:nvSpPr>
        <p:spPr>
          <a:xfrm>
            <a:off x="5438793" y="2697382"/>
            <a:ext cx="682731" cy="276999"/>
          </a:xfrm>
          <a:prstGeom prst="rect">
            <a:avLst/>
          </a:prstGeom>
          <a:noFill/>
        </p:spPr>
        <p:txBody>
          <a:bodyPr wrap="square" rtlCol="0">
            <a:spAutoFit/>
          </a:bodyPr>
          <a:lstStyle/>
          <a:p>
            <a:r>
              <a:rPr lang="en-US" sz="1200" dirty="0" smtClean="0"/>
              <a:t>DB C </a:t>
            </a:r>
          </a:p>
        </p:txBody>
      </p:sp>
      <p:cxnSp>
        <p:nvCxnSpPr>
          <p:cNvPr id="18" name="Straight Arrow Connector 17"/>
          <p:cNvCxnSpPr/>
          <p:nvPr/>
        </p:nvCxnSpPr>
        <p:spPr>
          <a:xfrm>
            <a:off x="3452382" y="1771810"/>
            <a:ext cx="1186293" cy="4085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3452382" y="2475380"/>
            <a:ext cx="1186293" cy="5734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4" name="Picture 2" descr="Ä°lgili resim"/>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49604" y="1761225"/>
            <a:ext cx="252852" cy="252852"/>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2" descr="Ä°lgili resim"/>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49604" y="2027535"/>
            <a:ext cx="252852" cy="252852"/>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2" descr="Ä°lgili resim"/>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40820" y="2565209"/>
            <a:ext cx="252852" cy="252852"/>
          </a:xfrm>
          <a:prstGeom prst="rect">
            <a:avLst/>
          </a:prstGeom>
          <a:noFill/>
          <a:extLst>
            <a:ext uri="{909E8E84-426E-40DD-AFC4-6F175D3DCCD1}">
              <a14:hiddenFill xmlns:a14="http://schemas.microsoft.com/office/drawing/2010/main">
                <a:solidFill>
                  <a:srgbClr val="FFFFFF"/>
                </a:solidFill>
              </a14:hiddenFill>
            </a:ext>
          </a:extLst>
        </p:spPr>
      </p:pic>
      <p:sp>
        <p:nvSpPr>
          <p:cNvPr id="98" name="TextBox 97"/>
          <p:cNvSpPr txBox="1"/>
          <p:nvPr/>
        </p:nvSpPr>
        <p:spPr>
          <a:xfrm>
            <a:off x="1300106" y="788620"/>
            <a:ext cx="3189876" cy="369332"/>
          </a:xfrm>
          <a:prstGeom prst="rect">
            <a:avLst/>
          </a:prstGeom>
          <a:noFill/>
        </p:spPr>
        <p:txBody>
          <a:bodyPr wrap="square" rtlCol="0">
            <a:spAutoFit/>
          </a:bodyPr>
          <a:lstStyle/>
          <a:p>
            <a:r>
              <a:rPr lang="en-US" dirty="0" smtClean="0">
                <a:solidFill>
                  <a:schemeClr val="accent1">
                    <a:lumMod val="75000"/>
                  </a:schemeClr>
                </a:solidFill>
              </a:rPr>
              <a:t>2. Sharing a subnet of database</a:t>
            </a:r>
          </a:p>
        </p:txBody>
      </p:sp>
      <p:pic>
        <p:nvPicPr>
          <p:cNvPr id="99" name="Picture 2" descr="Ä°lgili resim"/>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40820" y="2267590"/>
            <a:ext cx="252852" cy="252852"/>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Straight Arrow Connector 24"/>
          <p:cNvCxnSpPr/>
          <p:nvPr/>
        </p:nvCxnSpPr>
        <p:spPr>
          <a:xfrm flipH="1" flipV="1">
            <a:off x="3523846" y="1978058"/>
            <a:ext cx="853991" cy="2836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flipH="1">
            <a:off x="3533774" y="2508545"/>
            <a:ext cx="844063" cy="3113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1" name="Picture 2" descr="Ä°lgili resim"/>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86428" y="1810917"/>
            <a:ext cx="252852" cy="252852"/>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2" descr="Ä°lgili resim"/>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86260" y="2791687"/>
            <a:ext cx="252852" cy="252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889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wipe(down)">
                                      <p:cBhvr>
                                        <p:cTn id="14" dur="500"/>
                                        <p:tgtEl>
                                          <p:spTgt spid="41"/>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cBhvr additive="base">
                                        <p:cTn id="19" dur="500" fill="hold"/>
                                        <p:tgtEl>
                                          <p:spTgt spid="48"/>
                                        </p:tgtEl>
                                        <p:attrNameLst>
                                          <p:attrName>ppt_x</p:attrName>
                                        </p:attrNameLst>
                                      </p:cBhvr>
                                      <p:tavLst>
                                        <p:tav tm="0">
                                          <p:val>
                                            <p:strVal val="#ppt_x"/>
                                          </p:val>
                                        </p:tav>
                                        <p:tav tm="100000">
                                          <p:val>
                                            <p:strVal val="#ppt_x"/>
                                          </p:val>
                                        </p:tav>
                                      </p:tavLst>
                                    </p:anim>
                                    <p:anim calcmode="lin" valueType="num">
                                      <p:cBhvr additive="base">
                                        <p:cTn id="20"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p:cTn id="25" dur="1000" fill="hold"/>
                                        <p:tgtEl>
                                          <p:spTgt spid="94"/>
                                        </p:tgtEl>
                                        <p:attrNameLst>
                                          <p:attrName>ppt_w</p:attrName>
                                        </p:attrNameLst>
                                      </p:cBhvr>
                                      <p:tavLst>
                                        <p:tav tm="0">
                                          <p:val>
                                            <p:fltVal val="0"/>
                                          </p:val>
                                        </p:tav>
                                        <p:tav tm="100000">
                                          <p:val>
                                            <p:strVal val="#ppt_w"/>
                                          </p:val>
                                        </p:tav>
                                      </p:tavLst>
                                    </p:anim>
                                    <p:anim calcmode="lin" valueType="num">
                                      <p:cBhvr>
                                        <p:cTn id="26" dur="1000" fill="hold"/>
                                        <p:tgtEl>
                                          <p:spTgt spid="94"/>
                                        </p:tgtEl>
                                        <p:attrNameLst>
                                          <p:attrName>ppt_h</p:attrName>
                                        </p:attrNameLst>
                                      </p:cBhvr>
                                      <p:tavLst>
                                        <p:tav tm="0">
                                          <p:val>
                                            <p:fltVal val="0"/>
                                          </p:val>
                                        </p:tav>
                                        <p:tav tm="100000">
                                          <p:val>
                                            <p:strVal val="#ppt_h"/>
                                          </p:val>
                                        </p:tav>
                                      </p:tavLst>
                                    </p:anim>
                                    <p:anim calcmode="lin" valueType="num">
                                      <p:cBhvr>
                                        <p:cTn id="27" dur="1000" fill="hold"/>
                                        <p:tgtEl>
                                          <p:spTgt spid="94"/>
                                        </p:tgtEl>
                                        <p:attrNameLst>
                                          <p:attrName>style.rotation</p:attrName>
                                        </p:attrNameLst>
                                      </p:cBhvr>
                                      <p:tavLst>
                                        <p:tav tm="0">
                                          <p:val>
                                            <p:fltVal val="90"/>
                                          </p:val>
                                        </p:tav>
                                        <p:tav tm="100000">
                                          <p:val>
                                            <p:fltVal val="0"/>
                                          </p:val>
                                        </p:tav>
                                      </p:tavLst>
                                    </p:anim>
                                    <p:animEffect transition="in" filter="fade">
                                      <p:cBhvr>
                                        <p:cTn id="28" dur="1000"/>
                                        <p:tgtEl>
                                          <p:spTgt spid="94"/>
                                        </p:tgtEl>
                                      </p:cBhvr>
                                    </p:animEffect>
                                  </p:childTnLst>
                                </p:cTn>
                              </p:par>
                              <p:par>
                                <p:cTn id="29" presetID="31" presetClass="entr" presetSubtype="0" fill="hold" nodeType="withEffect">
                                  <p:stCondLst>
                                    <p:cond delay="0"/>
                                  </p:stCondLst>
                                  <p:childTnLst>
                                    <p:set>
                                      <p:cBhvr>
                                        <p:cTn id="30" dur="1" fill="hold">
                                          <p:stCondLst>
                                            <p:cond delay="0"/>
                                          </p:stCondLst>
                                        </p:cTn>
                                        <p:tgtEl>
                                          <p:spTgt spid="95"/>
                                        </p:tgtEl>
                                        <p:attrNameLst>
                                          <p:attrName>style.visibility</p:attrName>
                                        </p:attrNameLst>
                                      </p:cBhvr>
                                      <p:to>
                                        <p:strVal val="visible"/>
                                      </p:to>
                                    </p:set>
                                    <p:anim calcmode="lin" valueType="num">
                                      <p:cBhvr>
                                        <p:cTn id="31" dur="1000" fill="hold"/>
                                        <p:tgtEl>
                                          <p:spTgt spid="95"/>
                                        </p:tgtEl>
                                        <p:attrNameLst>
                                          <p:attrName>ppt_w</p:attrName>
                                        </p:attrNameLst>
                                      </p:cBhvr>
                                      <p:tavLst>
                                        <p:tav tm="0">
                                          <p:val>
                                            <p:fltVal val="0"/>
                                          </p:val>
                                        </p:tav>
                                        <p:tav tm="100000">
                                          <p:val>
                                            <p:strVal val="#ppt_w"/>
                                          </p:val>
                                        </p:tav>
                                      </p:tavLst>
                                    </p:anim>
                                    <p:anim calcmode="lin" valueType="num">
                                      <p:cBhvr>
                                        <p:cTn id="32" dur="1000" fill="hold"/>
                                        <p:tgtEl>
                                          <p:spTgt spid="95"/>
                                        </p:tgtEl>
                                        <p:attrNameLst>
                                          <p:attrName>ppt_h</p:attrName>
                                        </p:attrNameLst>
                                      </p:cBhvr>
                                      <p:tavLst>
                                        <p:tav tm="0">
                                          <p:val>
                                            <p:fltVal val="0"/>
                                          </p:val>
                                        </p:tav>
                                        <p:tav tm="100000">
                                          <p:val>
                                            <p:strVal val="#ppt_h"/>
                                          </p:val>
                                        </p:tav>
                                      </p:tavLst>
                                    </p:anim>
                                    <p:anim calcmode="lin" valueType="num">
                                      <p:cBhvr>
                                        <p:cTn id="33" dur="1000" fill="hold"/>
                                        <p:tgtEl>
                                          <p:spTgt spid="95"/>
                                        </p:tgtEl>
                                        <p:attrNameLst>
                                          <p:attrName>style.rotation</p:attrName>
                                        </p:attrNameLst>
                                      </p:cBhvr>
                                      <p:tavLst>
                                        <p:tav tm="0">
                                          <p:val>
                                            <p:fltVal val="90"/>
                                          </p:val>
                                        </p:tav>
                                        <p:tav tm="100000">
                                          <p:val>
                                            <p:fltVal val="0"/>
                                          </p:val>
                                        </p:tav>
                                      </p:tavLst>
                                    </p:anim>
                                    <p:animEffect transition="in" filter="fade">
                                      <p:cBhvr>
                                        <p:cTn id="34" dur="1000"/>
                                        <p:tgtEl>
                                          <p:spTgt spid="95"/>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96"/>
                                        </p:tgtEl>
                                        <p:attrNameLst>
                                          <p:attrName>style.visibility</p:attrName>
                                        </p:attrNameLst>
                                      </p:cBhvr>
                                      <p:to>
                                        <p:strVal val="visible"/>
                                      </p:to>
                                    </p:set>
                                    <p:animEffect transition="in" filter="randombar(horizontal)">
                                      <p:cBhvr>
                                        <p:cTn id="39" dur="500"/>
                                        <p:tgtEl>
                                          <p:spTgt spid="9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48"/>
                                        </p:tgtEl>
                                      </p:cBhvr>
                                    </p:animEffect>
                                    <p:set>
                                      <p:cBhvr>
                                        <p:cTn id="44" dur="1" fill="hold">
                                          <p:stCondLst>
                                            <p:cond delay="499"/>
                                          </p:stCondLst>
                                        </p:cTn>
                                        <p:tgtEl>
                                          <p:spTgt spid="48"/>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94"/>
                                        </p:tgtEl>
                                      </p:cBhvr>
                                    </p:animEffect>
                                    <p:set>
                                      <p:cBhvr>
                                        <p:cTn id="47" dur="1" fill="hold">
                                          <p:stCondLst>
                                            <p:cond delay="499"/>
                                          </p:stCondLst>
                                        </p:cTn>
                                        <p:tgtEl>
                                          <p:spTgt spid="94"/>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95"/>
                                        </p:tgtEl>
                                      </p:cBhvr>
                                    </p:animEffect>
                                    <p:set>
                                      <p:cBhvr>
                                        <p:cTn id="50" dur="1" fill="hold">
                                          <p:stCondLst>
                                            <p:cond delay="499"/>
                                          </p:stCondLst>
                                        </p:cTn>
                                        <p:tgtEl>
                                          <p:spTgt spid="95"/>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96"/>
                                        </p:tgtEl>
                                      </p:cBhvr>
                                    </p:animEffect>
                                    <p:set>
                                      <p:cBhvr>
                                        <p:cTn id="53" dur="1" fill="hold">
                                          <p:stCondLst>
                                            <p:cond delay="499"/>
                                          </p:stCondLst>
                                        </p:cTn>
                                        <p:tgtEl>
                                          <p:spTgt spid="96"/>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80"/>
                                        </p:tgtEl>
                                      </p:cBhvr>
                                    </p:animEffect>
                                    <p:set>
                                      <p:cBhvr>
                                        <p:cTn id="56" dur="1" fill="hold">
                                          <p:stCondLst>
                                            <p:cond delay="499"/>
                                          </p:stCondLst>
                                        </p:cTn>
                                        <p:tgtEl>
                                          <p:spTgt spid="80"/>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83"/>
                                        </p:tgtEl>
                                      </p:cBhvr>
                                    </p:animEffect>
                                    <p:set>
                                      <p:cBhvr>
                                        <p:cTn id="59" dur="1" fill="hold">
                                          <p:stCondLst>
                                            <p:cond delay="499"/>
                                          </p:stCondLst>
                                        </p:cTn>
                                        <p:tgtEl>
                                          <p:spTgt spid="83"/>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87"/>
                                        </p:tgtEl>
                                      </p:cBhvr>
                                    </p:animEffect>
                                    <p:set>
                                      <p:cBhvr>
                                        <p:cTn id="62" dur="1" fill="hold">
                                          <p:stCondLst>
                                            <p:cond delay="499"/>
                                          </p:stCondLst>
                                        </p:cTn>
                                        <p:tgtEl>
                                          <p:spTgt spid="87"/>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88"/>
                                        </p:tgtEl>
                                      </p:cBhvr>
                                    </p:animEffect>
                                    <p:set>
                                      <p:cBhvr>
                                        <p:cTn id="65" dur="1" fill="hold">
                                          <p:stCondLst>
                                            <p:cond delay="499"/>
                                          </p:stCondLst>
                                        </p:cTn>
                                        <p:tgtEl>
                                          <p:spTgt spid="88"/>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89"/>
                                        </p:tgtEl>
                                      </p:cBhvr>
                                    </p:animEffect>
                                    <p:set>
                                      <p:cBhvr>
                                        <p:cTn id="68" dur="1" fill="hold">
                                          <p:stCondLst>
                                            <p:cond delay="499"/>
                                          </p:stCondLst>
                                        </p:cTn>
                                        <p:tgtEl>
                                          <p:spTgt spid="89"/>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90"/>
                                        </p:tgtEl>
                                      </p:cBhvr>
                                    </p:animEffect>
                                    <p:set>
                                      <p:cBhvr>
                                        <p:cTn id="71" dur="1" fill="hold">
                                          <p:stCondLst>
                                            <p:cond delay="499"/>
                                          </p:stCondLst>
                                        </p:cTn>
                                        <p:tgtEl>
                                          <p:spTgt spid="90"/>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18"/>
                                        </p:tgtEl>
                                      </p:cBhvr>
                                    </p:animEffect>
                                    <p:set>
                                      <p:cBhvr>
                                        <p:cTn id="74" dur="1" fill="hold">
                                          <p:stCondLst>
                                            <p:cond delay="499"/>
                                          </p:stCondLst>
                                        </p:cTn>
                                        <p:tgtEl>
                                          <p:spTgt spid="18"/>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21"/>
                                        </p:tgtEl>
                                      </p:cBhvr>
                                    </p:animEffect>
                                    <p:set>
                                      <p:cBhvr>
                                        <p:cTn id="77" dur="1" fill="hold">
                                          <p:stCondLst>
                                            <p:cond delay="499"/>
                                          </p:stCondLst>
                                        </p:cTn>
                                        <p:tgtEl>
                                          <p:spTgt spid="21"/>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ppt_x"/>
                                          </p:val>
                                        </p:tav>
                                        <p:tav tm="100000">
                                          <p:val>
                                            <p:strVal val="#ppt_x"/>
                                          </p:val>
                                        </p:tav>
                                      </p:tavLst>
                                    </p:anim>
                                    <p:anim calcmode="lin" valueType="num">
                                      <p:cBhvr additive="base">
                                        <p:cTn id="83"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14" presetClass="entr" presetSubtype="10" fill="hold" nodeType="clickEffect">
                                  <p:stCondLst>
                                    <p:cond delay="0"/>
                                  </p:stCondLst>
                                  <p:childTnLst>
                                    <p:set>
                                      <p:cBhvr>
                                        <p:cTn id="87" dur="1" fill="hold">
                                          <p:stCondLst>
                                            <p:cond delay="0"/>
                                          </p:stCondLst>
                                        </p:cTn>
                                        <p:tgtEl>
                                          <p:spTgt spid="99"/>
                                        </p:tgtEl>
                                        <p:attrNameLst>
                                          <p:attrName>style.visibility</p:attrName>
                                        </p:attrNameLst>
                                      </p:cBhvr>
                                      <p:to>
                                        <p:strVal val="visible"/>
                                      </p:to>
                                    </p:set>
                                    <p:animEffect transition="in" filter="randombar(horizontal)">
                                      <p:cBhvr>
                                        <p:cTn id="88" dur="500"/>
                                        <p:tgtEl>
                                          <p:spTgt spid="99"/>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nodeType="clickEffect">
                                  <p:stCondLst>
                                    <p:cond delay="0"/>
                                  </p:stCondLst>
                                  <p:childTnLst>
                                    <p:set>
                                      <p:cBhvr>
                                        <p:cTn id="92" dur="1" fill="hold">
                                          <p:stCondLst>
                                            <p:cond delay="0"/>
                                          </p:stCondLst>
                                        </p:cTn>
                                        <p:tgtEl>
                                          <p:spTgt spid="100"/>
                                        </p:tgtEl>
                                        <p:attrNameLst>
                                          <p:attrName>style.visibility</p:attrName>
                                        </p:attrNameLst>
                                      </p:cBhvr>
                                      <p:to>
                                        <p:strVal val="visible"/>
                                      </p:to>
                                    </p:set>
                                    <p:animEffect transition="in" filter="wipe(down)">
                                      <p:cBhvr>
                                        <p:cTn id="93" dur="500"/>
                                        <p:tgtEl>
                                          <p:spTgt spid="100"/>
                                        </p:tgtEl>
                                      </p:cBhvr>
                                    </p:animEffect>
                                  </p:childTnLst>
                                </p:cTn>
                              </p:par>
                              <p:par>
                                <p:cTn id="94" presetID="22" presetClass="entr" presetSubtype="4" fill="hold" nodeType="withEffect">
                                  <p:stCondLst>
                                    <p:cond delay="0"/>
                                  </p:stCondLst>
                                  <p:childTnLst>
                                    <p:set>
                                      <p:cBhvr>
                                        <p:cTn id="95" dur="1" fill="hold">
                                          <p:stCondLst>
                                            <p:cond delay="0"/>
                                          </p:stCondLst>
                                        </p:cTn>
                                        <p:tgtEl>
                                          <p:spTgt spid="25"/>
                                        </p:tgtEl>
                                        <p:attrNameLst>
                                          <p:attrName>style.visibility</p:attrName>
                                        </p:attrNameLst>
                                      </p:cBhvr>
                                      <p:to>
                                        <p:strVal val="visible"/>
                                      </p:to>
                                    </p:set>
                                    <p:animEffect transition="in" filter="wipe(down)">
                                      <p:cBhvr>
                                        <p:cTn id="96" dur="500"/>
                                        <p:tgtEl>
                                          <p:spTgt spid="25"/>
                                        </p:tgtEl>
                                      </p:cBhvr>
                                    </p:animEffect>
                                  </p:childTnLst>
                                </p:cTn>
                              </p:par>
                            </p:childTnLst>
                          </p:cTn>
                        </p:par>
                      </p:childTnLst>
                    </p:cTn>
                  </p:par>
                  <p:par>
                    <p:cTn id="97" fill="hold">
                      <p:stCondLst>
                        <p:cond delay="indefinite"/>
                      </p:stCondLst>
                      <p:childTnLst>
                        <p:par>
                          <p:cTn id="98" fill="hold">
                            <p:stCondLst>
                              <p:cond delay="0"/>
                            </p:stCondLst>
                            <p:childTnLst>
                              <p:par>
                                <p:cTn id="99" presetID="14" presetClass="entr" presetSubtype="10" fill="hold" nodeType="clickEffect">
                                  <p:stCondLst>
                                    <p:cond delay="0"/>
                                  </p:stCondLst>
                                  <p:childTnLst>
                                    <p:set>
                                      <p:cBhvr>
                                        <p:cTn id="100" dur="1" fill="hold">
                                          <p:stCondLst>
                                            <p:cond delay="0"/>
                                          </p:stCondLst>
                                        </p:cTn>
                                        <p:tgtEl>
                                          <p:spTgt spid="101"/>
                                        </p:tgtEl>
                                        <p:attrNameLst>
                                          <p:attrName>style.visibility</p:attrName>
                                        </p:attrNameLst>
                                      </p:cBhvr>
                                      <p:to>
                                        <p:strVal val="visible"/>
                                      </p:to>
                                    </p:set>
                                    <p:animEffect transition="in" filter="randombar(horizontal)">
                                      <p:cBhvr>
                                        <p:cTn id="101" dur="500"/>
                                        <p:tgtEl>
                                          <p:spTgt spid="101"/>
                                        </p:tgtEl>
                                      </p:cBhvr>
                                    </p:animEffect>
                                  </p:childTnLst>
                                </p:cTn>
                              </p:par>
                            </p:childTnLst>
                          </p:cTn>
                        </p:par>
                      </p:childTnLst>
                    </p:cTn>
                  </p:par>
                  <p:par>
                    <p:cTn id="102" fill="hold">
                      <p:stCondLst>
                        <p:cond delay="indefinite"/>
                      </p:stCondLst>
                      <p:childTnLst>
                        <p:par>
                          <p:cTn id="103" fill="hold">
                            <p:stCondLst>
                              <p:cond delay="0"/>
                            </p:stCondLst>
                            <p:childTnLst>
                              <p:par>
                                <p:cTn id="104" presetID="14" presetClass="entr" presetSubtype="10" fill="hold" nodeType="clickEffect">
                                  <p:stCondLst>
                                    <p:cond delay="0"/>
                                  </p:stCondLst>
                                  <p:childTnLst>
                                    <p:set>
                                      <p:cBhvr>
                                        <p:cTn id="105" dur="1" fill="hold">
                                          <p:stCondLst>
                                            <p:cond delay="0"/>
                                          </p:stCondLst>
                                        </p:cTn>
                                        <p:tgtEl>
                                          <p:spTgt spid="102"/>
                                        </p:tgtEl>
                                        <p:attrNameLst>
                                          <p:attrName>style.visibility</p:attrName>
                                        </p:attrNameLst>
                                      </p:cBhvr>
                                      <p:to>
                                        <p:strVal val="visible"/>
                                      </p:to>
                                    </p:set>
                                    <p:animEffect transition="in" filter="randombar(horizontal)">
                                      <p:cBhvr>
                                        <p:cTn id="106"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8" grpId="0"/>
      <p:bldP spid="48" grpId="1"/>
      <p:bldP spid="9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905" y="-319286"/>
            <a:ext cx="10515600" cy="1325563"/>
          </a:xfrm>
        </p:spPr>
        <p:txBody>
          <a:bodyPr/>
          <a:lstStyle/>
          <a:p>
            <a:r>
              <a:rPr lang="en-US" b="1" dirty="0"/>
              <a:t>Expected use cases </a:t>
            </a:r>
            <a:r>
              <a:rPr lang="en-US" b="1" dirty="0" smtClean="0"/>
              <a:t>of Logical </a:t>
            </a:r>
            <a:r>
              <a:rPr lang="en-US" b="1" dirty="0"/>
              <a:t>replication </a:t>
            </a:r>
            <a:endParaRPr lang="en-US" dirty="0"/>
          </a:p>
        </p:txBody>
      </p:sp>
      <p:sp>
        <p:nvSpPr>
          <p:cNvPr id="10" name="Title 1"/>
          <p:cNvSpPr txBox="1">
            <a:spLocks/>
          </p:cNvSpPr>
          <p:nvPr/>
        </p:nvSpPr>
        <p:spPr>
          <a:xfrm>
            <a:off x="838200" y="338475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smtClean="0">
                <a:solidFill>
                  <a:srgbClr val="FFC000"/>
                </a:solidFill>
              </a:rPr>
              <a:t>Streaming replication</a:t>
            </a:r>
            <a:endParaRPr lang="en-US" sz="2800" dirty="0">
              <a:solidFill>
                <a:srgbClr val="FFC000"/>
              </a:solidFill>
            </a:endParaRPr>
          </a:p>
        </p:txBody>
      </p:sp>
      <p:pic>
        <p:nvPicPr>
          <p:cNvPr id="28" name="Picture 10" descr="Image result for ma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30974" y="3970631"/>
            <a:ext cx="660276" cy="61353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6269103" y="4026987"/>
            <a:ext cx="607795" cy="307777"/>
          </a:xfrm>
          <a:prstGeom prst="rect">
            <a:avLst/>
          </a:prstGeom>
          <a:noFill/>
        </p:spPr>
        <p:txBody>
          <a:bodyPr wrap="none" rtlCol="0">
            <a:spAutoFit/>
          </a:bodyPr>
          <a:lstStyle/>
          <a:p>
            <a:r>
              <a:rPr lang="en-US" sz="1400" dirty="0" smtClean="0"/>
              <a:t>Client</a:t>
            </a:r>
            <a:endParaRPr lang="en-US" sz="1400" dirty="0"/>
          </a:p>
        </p:txBody>
      </p:sp>
      <p:pic>
        <p:nvPicPr>
          <p:cNvPr id="30" name="Picture 18" descr="Image result for server blu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7474" y="4999526"/>
            <a:ext cx="537963" cy="53796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Image result for databas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78479" y="5826699"/>
            <a:ext cx="544447" cy="69792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8" descr="Image result for databas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1648" y="5826699"/>
            <a:ext cx="544447" cy="697926"/>
          </a:xfrm>
          <a:prstGeom prst="rect">
            <a:avLst/>
          </a:prstGeom>
          <a:noFill/>
          <a:extLst>
            <a:ext uri="{909E8E84-426E-40DD-AFC4-6F175D3DCCD1}">
              <a14:hiddenFill xmlns:a14="http://schemas.microsoft.com/office/drawing/2010/main">
                <a:solidFill>
                  <a:srgbClr val="FFFFFF"/>
                </a:solidFill>
              </a14:hiddenFill>
            </a:ext>
          </a:extLst>
        </p:spPr>
      </p:pic>
      <p:cxnSp>
        <p:nvCxnSpPr>
          <p:cNvPr id="33" name="Straight Arrow Connector 32"/>
          <p:cNvCxnSpPr/>
          <p:nvPr/>
        </p:nvCxnSpPr>
        <p:spPr>
          <a:xfrm>
            <a:off x="5898769" y="4584161"/>
            <a:ext cx="699" cy="3398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5114184" y="5352536"/>
            <a:ext cx="416790" cy="45451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6231133" y="5364251"/>
            <a:ext cx="341867" cy="44279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452382" y="5210460"/>
            <a:ext cx="1889428" cy="369332"/>
          </a:xfrm>
          <a:prstGeom prst="rect">
            <a:avLst/>
          </a:prstGeom>
          <a:noFill/>
        </p:spPr>
        <p:txBody>
          <a:bodyPr wrap="none" rtlCol="0">
            <a:spAutoFit/>
          </a:bodyPr>
          <a:lstStyle/>
          <a:p>
            <a:r>
              <a:rPr lang="en-US" dirty="0" smtClean="0">
                <a:solidFill>
                  <a:schemeClr val="accent5"/>
                </a:solidFill>
              </a:rPr>
              <a:t>1. High </a:t>
            </a:r>
            <a:r>
              <a:rPr lang="en-US" dirty="0">
                <a:solidFill>
                  <a:schemeClr val="accent5"/>
                </a:solidFill>
              </a:rPr>
              <a:t>availability</a:t>
            </a:r>
          </a:p>
        </p:txBody>
      </p:sp>
      <p:sp>
        <p:nvSpPr>
          <p:cNvPr id="41" name="TextBox 40"/>
          <p:cNvSpPr txBox="1"/>
          <p:nvPr/>
        </p:nvSpPr>
        <p:spPr>
          <a:xfrm>
            <a:off x="6848422" y="5210460"/>
            <a:ext cx="1819729" cy="369332"/>
          </a:xfrm>
          <a:prstGeom prst="rect">
            <a:avLst/>
          </a:prstGeom>
          <a:noFill/>
        </p:spPr>
        <p:txBody>
          <a:bodyPr wrap="none" rtlCol="0">
            <a:spAutoFit/>
          </a:bodyPr>
          <a:lstStyle/>
          <a:p>
            <a:r>
              <a:rPr lang="en-US" dirty="0" smtClean="0">
                <a:solidFill>
                  <a:schemeClr val="accent5"/>
                </a:solidFill>
              </a:rPr>
              <a:t>2. Load Balancing</a:t>
            </a:r>
            <a:endParaRPr lang="en-US" dirty="0">
              <a:solidFill>
                <a:schemeClr val="accent5"/>
              </a:solidFill>
            </a:endParaRPr>
          </a:p>
        </p:txBody>
      </p:sp>
      <p:sp>
        <p:nvSpPr>
          <p:cNvPr id="42" name="Right Arrow 41"/>
          <p:cNvSpPr/>
          <p:nvPr/>
        </p:nvSpPr>
        <p:spPr>
          <a:xfrm>
            <a:off x="5322579" y="6116088"/>
            <a:ext cx="1144896" cy="2498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4339211" y="6519446"/>
            <a:ext cx="822982" cy="338554"/>
          </a:xfrm>
          <a:prstGeom prst="rect">
            <a:avLst/>
          </a:prstGeom>
          <a:noFill/>
        </p:spPr>
        <p:txBody>
          <a:bodyPr wrap="none" rtlCol="0">
            <a:spAutoFit/>
          </a:bodyPr>
          <a:lstStyle/>
          <a:p>
            <a:r>
              <a:rPr lang="en-US" sz="1600" dirty="0" smtClean="0"/>
              <a:t>Master </a:t>
            </a:r>
          </a:p>
        </p:txBody>
      </p:sp>
      <p:sp>
        <p:nvSpPr>
          <p:cNvPr id="44" name="TextBox 43"/>
          <p:cNvSpPr txBox="1"/>
          <p:nvPr/>
        </p:nvSpPr>
        <p:spPr>
          <a:xfrm>
            <a:off x="6601824" y="6504742"/>
            <a:ext cx="904094" cy="338554"/>
          </a:xfrm>
          <a:prstGeom prst="rect">
            <a:avLst/>
          </a:prstGeom>
          <a:noFill/>
        </p:spPr>
        <p:txBody>
          <a:bodyPr wrap="none" rtlCol="0">
            <a:spAutoFit/>
          </a:bodyPr>
          <a:lstStyle/>
          <a:p>
            <a:r>
              <a:rPr lang="en-US" sz="1600" dirty="0" smtClean="0"/>
              <a:t>Standby </a:t>
            </a:r>
          </a:p>
        </p:txBody>
      </p:sp>
      <p:pic>
        <p:nvPicPr>
          <p:cNvPr id="45" name="Picture 8" descr="Image result for databas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28010" y="2297623"/>
            <a:ext cx="719195" cy="921934"/>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p:cNvSpPr txBox="1"/>
          <p:nvPr/>
        </p:nvSpPr>
        <p:spPr>
          <a:xfrm>
            <a:off x="2895167" y="3187912"/>
            <a:ext cx="784876" cy="276999"/>
          </a:xfrm>
          <a:prstGeom prst="rect">
            <a:avLst/>
          </a:prstGeom>
          <a:noFill/>
        </p:spPr>
        <p:txBody>
          <a:bodyPr wrap="square" rtlCol="0">
            <a:spAutoFit/>
          </a:bodyPr>
          <a:lstStyle/>
          <a:p>
            <a:r>
              <a:rPr lang="en-US" sz="1200" dirty="0" smtClean="0"/>
              <a:t>Master A </a:t>
            </a:r>
          </a:p>
        </p:txBody>
      </p:sp>
      <p:pic>
        <p:nvPicPr>
          <p:cNvPr id="47" name="Picture 8" descr="Image result for databas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26095" y="2274870"/>
            <a:ext cx="719195" cy="921934"/>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p:cNvSpPr txBox="1"/>
          <p:nvPr/>
        </p:nvSpPr>
        <p:spPr>
          <a:xfrm>
            <a:off x="7309463" y="3217579"/>
            <a:ext cx="752457" cy="276999"/>
          </a:xfrm>
          <a:prstGeom prst="rect">
            <a:avLst/>
          </a:prstGeom>
          <a:noFill/>
        </p:spPr>
        <p:txBody>
          <a:bodyPr wrap="square" rtlCol="0">
            <a:spAutoFit/>
          </a:bodyPr>
          <a:lstStyle/>
          <a:p>
            <a:r>
              <a:rPr lang="en-US" sz="1200" dirty="0" smtClean="0"/>
              <a:t>Master B </a:t>
            </a:r>
          </a:p>
        </p:txBody>
      </p:sp>
      <p:sp>
        <p:nvSpPr>
          <p:cNvPr id="50" name="TextBox 49"/>
          <p:cNvSpPr txBox="1"/>
          <p:nvPr/>
        </p:nvSpPr>
        <p:spPr>
          <a:xfrm>
            <a:off x="1300106" y="788620"/>
            <a:ext cx="3189876" cy="369332"/>
          </a:xfrm>
          <a:prstGeom prst="rect">
            <a:avLst/>
          </a:prstGeom>
          <a:noFill/>
        </p:spPr>
        <p:txBody>
          <a:bodyPr wrap="square" rtlCol="0">
            <a:spAutoFit/>
          </a:bodyPr>
          <a:lstStyle/>
          <a:p>
            <a:r>
              <a:rPr lang="en-US" dirty="0">
                <a:solidFill>
                  <a:schemeClr val="accent1">
                    <a:lumMod val="75000"/>
                  </a:schemeClr>
                </a:solidFill>
              </a:rPr>
              <a:t>3</a:t>
            </a:r>
            <a:r>
              <a:rPr lang="en-US" dirty="0" smtClean="0">
                <a:solidFill>
                  <a:schemeClr val="accent1">
                    <a:lumMod val="75000"/>
                  </a:schemeClr>
                </a:solidFill>
              </a:rPr>
              <a:t>. Online Upgrade</a:t>
            </a:r>
          </a:p>
        </p:txBody>
      </p:sp>
      <p:sp>
        <p:nvSpPr>
          <p:cNvPr id="53" name="TextBox 52"/>
          <p:cNvSpPr txBox="1"/>
          <p:nvPr/>
        </p:nvSpPr>
        <p:spPr>
          <a:xfrm>
            <a:off x="2671058" y="1912765"/>
            <a:ext cx="1233094" cy="307777"/>
          </a:xfrm>
          <a:prstGeom prst="rect">
            <a:avLst/>
          </a:prstGeom>
          <a:noFill/>
        </p:spPr>
        <p:txBody>
          <a:bodyPr wrap="none" rtlCol="0">
            <a:spAutoFit/>
          </a:bodyPr>
          <a:lstStyle/>
          <a:p>
            <a:r>
              <a:rPr lang="en-US" sz="1400" dirty="0" smtClean="0"/>
              <a:t>PostgreSQL 10</a:t>
            </a:r>
          </a:p>
        </p:txBody>
      </p:sp>
      <p:sp>
        <p:nvSpPr>
          <p:cNvPr id="54" name="TextBox 53"/>
          <p:cNvSpPr txBox="1"/>
          <p:nvPr/>
        </p:nvSpPr>
        <p:spPr>
          <a:xfrm>
            <a:off x="7069144" y="1917314"/>
            <a:ext cx="1233094" cy="307777"/>
          </a:xfrm>
          <a:prstGeom prst="rect">
            <a:avLst/>
          </a:prstGeom>
          <a:noFill/>
        </p:spPr>
        <p:txBody>
          <a:bodyPr wrap="none" rtlCol="0">
            <a:spAutoFit/>
          </a:bodyPr>
          <a:lstStyle/>
          <a:p>
            <a:r>
              <a:rPr lang="en-US" sz="1400" dirty="0" smtClean="0"/>
              <a:t>PostgreSQL 11</a:t>
            </a:r>
          </a:p>
        </p:txBody>
      </p:sp>
      <p:pic>
        <p:nvPicPr>
          <p:cNvPr id="55" name="Picture 18" descr="Image result for server blu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62193" y="1009454"/>
            <a:ext cx="537963" cy="537963"/>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a:xfrm flipH="1">
            <a:off x="4257675" y="1584876"/>
            <a:ext cx="765251" cy="5715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5192166" y="1528849"/>
            <a:ext cx="478016" cy="307777"/>
          </a:xfrm>
          <a:prstGeom prst="rect">
            <a:avLst/>
          </a:prstGeom>
          <a:noFill/>
        </p:spPr>
        <p:txBody>
          <a:bodyPr wrap="none" rtlCol="0">
            <a:spAutoFit/>
          </a:bodyPr>
          <a:lstStyle/>
          <a:p>
            <a:r>
              <a:rPr lang="en-US" sz="1400" dirty="0" smtClean="0"/>
              <a:t>App</a:t>
            </a:r>
          </a:p>
        </p:txBody>
      </p:sp>
      <p:sp>
        <p:nvSpPr>
          <p:cNvPr id="34" name="Flowchart: Process 33"/>
          <p:cNvSpPr/>
          <p:nvPr/>
        </p:nvSpPr>
        <p:spPr>
          <a:xfrm>
            <a:off x="3786292" y="2506203"/>
            <a:ext cx="964410" cy="57354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Dump</a:t>
            </a:r>
          </a:p>
          <a:p>
            <a:pPr algn="ctr"/>
            <a:r>
              <a:rPr lang="en-US" dirty="0" smtClean="0"/>
              <a:t>Schema </a:t>
            </a:r>
            <a:endParaRPr lang="en-US" dirty="0"/>
          </a:p>
        </p:txBody>
      </p:sp>
      <p:pic>
        <p:nvPicPr>
          <p:cNvPr id="35" name="Picture 2" descr="Ä°lgili resim"/>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93833" y="2896017"/>
            <a:ext cx="425435" cy="42543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Ä°lgili resim"/>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86291" y="2305385"/>
            <a:ext cx="425435" cy="425435"/>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p:cNvSpPr/>
          <p:nvPr/>
        </p:nvSpPr>
        <p:spPr>
          <a:xfrm>
            <a:off x="4640300" y="2650170"/>
            <a:ext cx="1512277" cy="1765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409822" y="2180665"/>
            <a:ext cx="1973232" cy="369332"/>
          </a:xfrm>
          <a:prstGeom prst="rect">
            <a:avLst/>
          </a:prstGeom>
          <a:noFill/>
        </p:spPr>
        <p:txBody>
          <a:bodyPr wrap="none" rtlCol="0">
            <a:spAutoFit/>
          </a:bodyPr>
          <a:lstStyle/>
          <a:p>
            <a:r>
              <a:rPr lang="en-US" dirty="0" smtClean="0"/>
              <a:t>Logical Replication </a:t>
            </a:r>
            <a:endParaRPr lang="en-US" dirty="0"/>
          </a:p>
        </p:txBody>
      </p:sp>
      <p:cxnSp>
        <p:nvCxnSpPr>
          <p:cNvPr id="39" name="Straight Arrow Connector 38"/>
          <p:cNvCxnSpPr/>
          <p:nvPr/>
        </p:nvCxnSpPr>
        <p:spPr>
          <a:xfrm>
            <a:off x="5855106" y="1538849"/>
            <a:ext cx="898052" cy="6276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7776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ppt_x"/>
                                          </p:val>
                                        </p:tav>
                                        <p:tav tm="100000">
                                          <p:val>
                                            <p:strVal val="#ppt_x"/>
                                          </p:val>
                                        </p:tav>
                                      </p:tavLst>
                                    </p:anim>
                                    <p:anim calcmode="lin" valueType="num">
                                      <p:cBhvr additive="base">
                                        <p:cTn id="8"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1000"/>
                                        <p:tgtEl>
                                          <p:spTgt spid="45"/>
                                        </p:tgtEl>
                                      </p:cBhvr>
                                    </p:animEffect>
                                    <p:anim calcmode="lin" valueType="num">
                                      <p:cBhvr>
                                        <p:cTn id="14" dur="1000" fill="hold"/>
                                        <p:tgtEl>
                                          <p:spTgt spid="45"/>
                                        </p:tgtEl>
                                        <p:attrNameLst>
                                          <p:attrName>ppt_x</p:attrName>
                                        </p:attrNameLst>
                                      </p:cBhvr>
                                      <p:tavLst>
                                        <p:tav tm="0">
                                          <p:val>
                                            <p:strVal val="#ppt_x"/>
                                          </p:val>
                                        </p:tav>
                                        <p:tav tm="100000">
                                          <p:val>
                                            <p:strVal val="#ppt_x"/>
                                          </p:val>
                                        </p:tav>
                                      </p:tavLst>
                                    </p:anim>
                                    <p:anim calcmode="lin" valueType="num">
                                      <p:cBhvr>
                                        <p:cTn id="15" dur="1000" fill="hold"/>
                                        <p:tgtEl>
                                          <p:spTgt spid="45"/>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fade">
                                      <p:cBhvr>
                                        <p:cTn id="18" dur="1000"/>
                                        <p:tgtEl>
                                          <p:spTgt spid="46"/>
                                        </p:tgtEl>
                                      </p:cBhvr>
                                    </p:animEffect>
                                    <p:anim calcmode="lin" valueType="num">
                                      <p:cBhvr>
                                        <p:cTn id="19" dur="1000" fill="hold"/>
                                        <p:tgtEl>
                                          <p:spTgt spid="46"/>
                                        </p:tgtEl>
                                        <p:attrNameLst>
                                          <p:attrName>ppt_x</p:attrName>
                                        </p:attrNameLst>
                                      </p:cBhvr>
                                      <p:tavLst>
                                        <p:tav tm="0">
                                          <p:val>
                                            <p:strVal val="#ppt_x"/>
                                          </p:val>
                                        </p:tav>
                                        <p:tav tm="100000">
                                          <p:val>
                                            <p:strVal val="#ppt_x"/>
                                          </p:val>
                                        </p:tav>
                                      </p:tavLst>
                                    </p:anim>
                                    <p:anim calcmode="lin" valueType="num">
                                      <p:cBhvr>
                                        <p:cTn id="20"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barn(inVertical)">
                                      <p:cBhvr>
                                        <p:cTn id="25" dur="500"/>
                                        <p:tgtEl>
                                          <p:spTgt spid="5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wipe(down)">
                                      <p:cBhvr>
                                        <p:cTn id="30" dur="500"/>
                                        <p:tgtEl>
                                          <p:spTgt spid="55"/>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down)">
                                      <p:cBhvr>
                                        <p:cTn id="33" dur="500"/>
                                        <p:tgtEl>
                                          <p:spTgt spid="56"/>
                                        </p:tgtEl>
                                      </p:cBhvr>
                                    </p:animEffect>
                                  </p:childTnLst>
                                </p:cTn>
                              </p:par>
                              <p:par>
                                <p:cTn id="34" presetID="22" presetClass="entr" presetSubtype="4"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down)">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barn(inVertical)">
                                      <p:cBhvr>
                                        <p:cTn id="41" dur="500"/>
                                        <p:tgtEl>
                                          <p:spTgt spid="47"/>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barn(inVertical)">
                                      <p:cBhvr>
                                        <p:cTn id="44" dur="500"/>
                                        <p:tgtEl>
                                          <p:spTgt spid="49"/>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barn(inVertical)">
                                      <p:cBhvr>
                                        <p:cTn id="49" dur="500"/>
                                        <p:tgtEl>
                                          <p:spTgt spid="5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fade">
                                      <p:cBhvr>
                                        <p:cTn id="54" dur="500"/>
                                        <p:tgtEl>
                                          <p:spTgt spid="34"/>
                                        </p:tgtEl>
                                      </p:cBhvr>
                                    </p:animEffect>
                                  </p:childTnLst>
                                </p:cTn>
                              </p:par>
                            </p:childTnLst>
                          </p:cTn>
                        </p:par>
                      </p:childTnLst>
                    </p:cTn>
                  </p:par>
                  <p:par>
                    <p:cTn id="55" fill="hold">
                      <p:stCondLst>
                        <p:cond delay="indefinite"/>
                      </p:stCondLst>
                      <p:childTnLst>
                        <p:par>
                          <p:cTn id="56" fill="hold">
                            <p:stCondLst>
                              <p:cond delay="0"/>
                            </p:stCondLst>
                            <p:childTnLst>
                              <p:par>
                                <p:cTn id="57" presetID="37" presetClass="path" presetSubtype="0" accel="50000" decel="50000" fill="hold" grpId="1" nodeType="clickEffect">
                                  <p:stCondLst>
                                    <p:cond delay="0"/>
                                  </p:stCondLst>
                                  <p:childTnLst>
                                    <p:animMotion origin="layout" path="M -2.08333E-7 4.07407E-6 L 0.05521 0.02801 C 0.06667 0.03426 0.08398 0.03773 0.10208 0.03773 C 0.12279 0.03773 0.13932 0.03426 0.15078 0.02801 L 0.20612 4.07407E-6 " pathEditMode="relative" rAng="0" ptsTypes="AAAAA">
                                      <p:cBhvr>
                                        <p:cTn id="58" dur="2000" fill="hold"/>
                                        <p:tgtEl>
                                          <p:spTgt spid="34"/>
                                        </p:tgtEl>
                                        <p:attrNameLst>
                                          <p:attrName>ppt_x</p:attrName>
                                          <p:attrName>ppt_y</p:attrName>
                                        </p:attrNameLst>
                                      </p:cBhvr>
                                      <p:rCtr x="10299" y="1875"/>
                                    </p:animMotion>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2" nodeType="clickEffect">
                                  <p:stCondLst>
                                    <p:cond delay="0"/>
                                  </p:stCondLst>
                                  <p:childTnLst>
                                    <p:animEffect transition="out" filter="fade">
                                      <p:cBhvr>
                                        <p:cTn id="62" dur="500"/>
                                        <p:tgtEl>
                                          <p:spTgt spid="34"/>
                                        </p:tgtEl>
                                      </p:cBhvr>
                                    </p:animEffect>
                                    <p:set>
                                      <p:cBhvr>
                                        <p:cTn id="63" dur="1" fill="hold">
                                          <p:stCondLst>
                                            <p:cond delay="499"/>
                                          </p:stCondLst>
                                        </p:cTn>
                                        <p:tgtEl>
                                          <p:spTgt spid="34"/>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fade">
                                      <p:cBhvr>
                                        <p:cTn id="68" dur="500"/>
                                        <p:tgtEl>
                                          <p:spTgt spid="35"/>
                                        </p:tgtEl>
                                      </p:cBhvr>
                                    </p:animEffect>
                                  </p:childTnLst>
                                </p:cTn>
                              </p:par>
                              <p:par>
                                <p:cTn id="69" presetID="10" presetClass="entr" presetSubtype="0" fill="hold" nodeType="with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fade">
                                      <p:cBhvr>
                                        <p:cTn id="71" dur="500"/>
                                        <p:tgtEl>
                                          <p:spTgt spid="38"/>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5"/>
                                        </p:tgtEl>
                                        <p:attrNameLst>
                                          <p:attrName>style.visibility</p:attrName>
                                        </p:attrNameLst>
                                      </p:cBhvr>
                                      <p:to>
                                        <p:strVal val="visible"/>
                                      </p:to>
                                    </p:set>
                                    <p:animEffect transition="in" filter="fade">
                                      <p:cBhvr>
                                        <p:cTn id="76" dur="500"/>
                                        <p:tgtEl>
                                          <p:spTgt spid="5"/>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6"/>
                                        </p:tgtEl>
                                        <p:attrNameLst>
                                          <p:attrName>style.visibility</p:attrName>
                                        </p:attrNameLst>
                                      </p:cBhvr>
                                      <p:to>
                                        <p:strVal val="visible"/>
                                      </p:to>
                                    </p:set>
                                    <p:animEffect transition="in" filter="fade">
                                      <p:cBhvr>
                                        <p:cTn id="81" dur="500"/>
                                        <p:tgtEl>
                                          <p:spTgt spid="6"/>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39"/>
                                        </p:tgtEl>
                                        <p:attrNameLst>
                                          <p:attrName>style.visibility</p:attrName>
                                        </p:attrNameLst>
                                      </p:cBhvr>
                                      <p:to>
                                        <p:strVal val="visible"/>
                                      </p:to>
                                    </p:set>
                                    <p:animEffect transition="in" filter="fade">
                                      <p:cBhvr>
                                        <p:cTn id="86" dur="500"/>
                                        <p:tgtEl>
                                          <p:spTgt spid="39"/>
                                        </p:tgtEl>
                                      </p:cBhvr>
                                    </p:animEffect>
                                  </p:childTnLst>
                                </p:cTn>
                              </p:par>
                              <p:par>
                                <p:cTn id="87" presetID="10" presetClass="exit" presetSubtype="0" fill="hold" nodeType="withEffect">
                                  <p:stCondLst>
                                    <p:cond delay="0"/>
                                  </p:stCondLst>
                                  <p:childTnLst>
                                    <p:animEffect transition="out" filter="fade">
                                      <p:cBhvr>
                                        <p:cTn id="88" dur="500"/>
                                        <p:tgtEl>
                                          <p:spTgt spid="4"/>
                                        </p:tgtEl>
                                      </p:cBhvr>
                                    </p:animEffect>
                                    <p:set>
                                      <p:cBhvr>
                                        <p:cTn id="89"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9" grpId="0"/>
      <p:bldP spid="50" grpId="0"/>
      <p:bldP spid="53" grpId="0"/>
      <p:bldP spid="54" grpId="0"/>
      <p:bldP spid="56" grpId="0"/>
      <p:bldP spid="34" grpId="0" animBg="1"/>
      <p:bldP spid="34" grpId="1" animBg="1"/>
      <p:bldP spid="34" grpId="2" animBg="1"/>
      <p:bldP spid="5"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491" y="249939"/>
            <a:ext cx="10515600" cy="686926"/>
          </a:xfrm>
        </p:spPr>
        <p:txBody>
          <a:bodyPr>
            <a:normAutofit fontScale="90000"/>
          </a:bodyPr>
          <a:lstStyle/>
          <a:p>
            <a:r>
              <a:rPr lang="en-US" dirty="0" smtClean="0"/>
              <a:t>What is Replication?</a:t>
            </a:r>
            <a:endParaRPr lang="en-US" dirty="0"/>
          </a:p>
        </p:txBody>
      </p:sp>
      <p:pic>
        <p:nvPicPr>
          <p:cNvPr id="1032" name="Picture 8" descr="Image result for databa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1157" y="2939830"/>
            <a:ext cx="1106261" cy="141811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Image result for databa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5338" y="2939830"/>
            <a:ext cx="1106261" cy="141811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Image result for databa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5338" y="1068843"/>
            <a:ext cx="1106261" cy="141811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Image result for databa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1992" y="4810817"/>
            <a:ext cx="1106261" cy="1418114"/>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flipV="1">
            <a:off x="3291197" y="3604851"/>
            <a:ext cx="2724727" cy="369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089459" y="4330296"/>
            <a:ext cx="849656" cy="369332"/>
          </a:xfrm>
          <a:prstGeom prst="rect">
            <a:avLst/>
          </a:prstGeom>
          <a:noFill/>
        </p:spPr>
        <p:txBody>
          <a:bodyPr wrap="none" rtlCol="0">
            <a:spAutoFit/>
          </a:bodyPr>
          <a:lstStyle/>
          <a:p>
            <a:r>
              <a:rPr lang="en-US" dirty="0" smtClean="0"/>
              <a:t>Master</a:t>
            </a:r>
            <a:endParaRPr lang="en-US" dirty="0"/>
          </a:p>
        </p:txBody>
      </p:sp>
      <p:sp>
        <p:nvSpPr>
          <p:cNvPr id="21" name="TextBox 20"/>
          <p:cNvSpPr txBox="1"/>
          <p:nvPr/>
        </p:nvSpPr>
        <p:spPr>
          <a:xfrm>
            <a:off x="6544723" y="4330296"/>
            <a:ext cx="667490" cy="369332"/>
          </a:xfrm>
          <a:prstGeom prst="rect">
            <a:avLst/>
          </a:prstGeom>
          <a:noFill/>
        </p:spPr>
        <p:txBody>
          <a:bodyPr wrap="none" rtlCol="0">
            <a:spAutoFit/>
          </a:bodyPr>
          <a:lstStyle/>
          <a:p>
            <a:r>
              <a:rPr lang="en-US" dirty="0" smtClean="0"/>
              <a:t>Slave</a:t>
            </a:r>
            <a:endParaRPr lang="en-US" dirty="0"/>
          </a:p>
        </p:txBody>
      </p:sp>
      <p:sp>
        <p:nvSpPr>
          <p:cNvPr id="23" name="TextBox 22"/>
          <p:cNvSpPr txBox="1"/>
          <p:nvPr/>
        </p:nvSpPr>
        <p:spPr>
          <a:xfrm>
            <a:off x="6608501" y="6215107"/>
            <a:ext cx="667490" cy="369332"/>
          </a:xfrm>
          <a:prstGeom prst="rect">
            <a:avLst/>
          </a:prstGeom>
          <a:noFill/>
        </p:spPr>
        <p:txBody>
          <a:bodyPr wrap="none" rtlCol="0">
            <a:spAutoFit/>
          </a:bodyPr>
          <a:lstStyle/>
          <a:p>
            <a:r>
              <a:rPr lang="en-US" dirty="0" smtClean="0"/>
              <a:t>Slave</a:t>
            </a:r>
            <a:endParaRPr lang="en-US" dirty="0"/>
          </a:p>
        </p:txBody>
      </p:sp>
      <p:sp>
        <p:nvSpPr>
          <p:cNvPr id="24" name="TextBox 23"/>
          <p:cNvSpPr txBox="1"/>
          <p:nvPr/>
        </p:nvSpPr>
        <p:spPr>
          <a:xfrm>
            <a:off x="6503339" y="2473133"/>
            <a:ext cx="667490" cy="369332"/>
          </a:xfrm>
          <a:prstGeom prst="rect">
            <a:avLst/>
          </a:prstGeom>
          <a:noFill/>
        </p:spPr>
        <p:txBody>
          <a:bodyPr wrap="none" rtlCol="0">
            <a:spAutoFit/>
          </a:bodyPr>
          <a:lstStyle/>
          <a:p>
            <a:r>
              <a:rPr lang="en-US" dirty="0" smtClean="0"/>
              <a:t>Slave</a:t>
            </a:r>
            <a:endParaRPr lang="en-US" dirty="0"/>
          </a:p>
        </p:txBody>
      </p:sp>
      <p:cxnSp>
        <p:nvCxnSpPr>
          <p:cNvPr id="27" name="Straight Arrow Connector 26"/>
          <p:cNvCxnSpPr/>
          <p:nvPr/>
        </p:nvCxnSpPr>
        <p:spPr>
          <a:xfrm flipV="1">
            <a:off x="3291197" y="1896123"/>
            <a:ext cx="2724727" cy="12422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291197" y="4205214"/>
            <a:ext cx="2724727" cy="13146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2" name="Picture 8" descr="Image result for databas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08137" y="496380"/>
            <a:ext cx="687238" cy="880969"/>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Arrow Connector 19"/>
          <p:cNvCxnSpPr/>
          <p:nvPr/>
        </p:nvCxnSpPr>
        <p:spPr>
          <a:xfrm flipV="1">
            <a:off x="7700851" y="1127117"/>
            <a:ext cx="1019862" cy="2884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9710192" y="3049974"/>
            <a:ext cx="667490" cy="369332"/>
          </a:xfrm>
          <a:prstGeom prst="rect">
            <a:avLst/>
          </a:prstGeom>
          <a:noFill/>
        </p:spPr>
        <p:txBody>
          <a:bodyPr wrap="none" rtlCol="0">
            <a:spAutoFit/>
          </a:bodyPr>
          <a:lstStyle/>
          <a:p>
            <a:r>
              <a:rPr lang="en-US" dirty="0" smtClean="0"/>
              <a:t>Slave</a:t>
            </a:r>
            <a:endParaRPr lang="en-US" dirty="0"/>
          </a:p>
        </p:txBody>
      </p:sp>
      <p:sp>
        <p:nvSpPr>
          <p:cNvPr id="39" name="TextBox 38"/>
          <p:cNvSpPr txBox="1"/>
          <p:nvPr/>
        </p:nvSpPr>
        <p:spPr>
          <a:xfrm>
            <a:off x="9746953" y="6178439"/>
            <a:ext cx="667490" cy="369332"/>
          </a:xfrm>
          <a:prstGeom prst="rect">
            <a:avLst/>
          </a:prstGeom>
          <a:noFill/>
        </p:spPr>
        <p:txBody>
          <a:bodyPr wrap="none" rtlCol="0">
            <a:spAutoFit/>
          </a:bodyPr>
          <a:lstStyle/>
          <a:p>
            <a:r>
              <a:rPr lang="en-US" dirty="0" smtClean="0"/>
              <a:t>Slave</a:t>
            </a:r>
            <a:endParaRPr lang="en-US" dirty="0"/>
          </a:p>
        </p:txBody>
      </p:sp>
      <p:sp>
        <p:nvSpPr>
          <p:cNvPr id="40" name="TextBox 39"/>
          <p:cNvSpPr txBox="1"/>
          <p:nvPr/>
        </p:nvSpPr>
        <p:spPr>
          <a:xfrm>
            <a:off x="9707061" y="1912647"/>
            <a:ext cx="667490" cy="369332"/>
          </a:xfrm>
          <a:prstGeom prst="rect">
            <a:avLst/>
          </a:prstGeom>
          <a:noFill/>
        </p:spPr>
        <p:txBody>
          <a:bodyPr wrap="none" rtlCol="0">
            <a:spAutoFit/>
          </a:bodyPr>
          <a:lstStyle/>
          <a:p>
            <a:r>
              <a:rPr lang="en-US" dirty="0" smtClean="0"/>
              <a:t>Slave</a:t>
            </a:r>
            <a:endParaRPr lang="en-US" dirty="0"/>
          </a:p>
        </p:txBody>
      </p:sp>
      <p:cxnSp>
        <p:nvCxnSpPr>
          <p:cNvPr id="42" name="Straight Arrow Connector 41"/>
          <p:cNvCxnSpPr/>
          <p:nvPr/>
        </p:nvCxnSpPr>
        <p:spPr>
          <a:xfrm>
            <a:off x="7741013" y="1752116"/>
            <a:ext cx="883671" cy="3210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7" name="Picture 8" descr="Image result for databas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88389" y="1582738"/>
            <a:ext cx="687238" cy="880969"/>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p:cNvSpPr txBox="1"/>
          <p:nvPr/>
        </p:nvSpPr>
        <p:spPr>
          <a:xfrm>
            <a:off x="9707061" y="942451"/>
            <a:ext cx="667490" cy="369332"/>
          </a:xfrm>
          <a:prstGeom prst="rect">
            <a:avLst/>
          </a:prstGeom>
          <a:noFill/>
        </p:spPr>
        <p:txBody>
          <a:bodyPr wrap="none" rtlCol="0">
            <a:spAutoFit/>
          </a:bodyPr>
          <a:lstStyle/>
          <a:p>
            <a:r>
              <a:rPr lang="en-US" dirty="0" smtClean="0"/>
              <a:t>Slave</a:t>
            </a:r>
            <a:endParaRPr lang="en-US" dirty="0"/>
          </a:p>
        </p:txBody>
      </p:sp>
      <p:pic>
        <p:nvPicPr>
          <p:cNvPr id="52" name="Picture 8" descr="Image result for databas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83174" y="2603025"/>
            <a:ext cx="687238" cy="880969"/>
          </a:xfrm>
          <a:prstGeom prst="rect">
            <a:avLst/>
          </a:prstGeom>
          <a:noFill/>
          <a:extLst>
            <a:ext uri="{909E8E84-426E-40DD-AFC4-6F175D3DCCD1}">
              <a14:hiddenFill xmlns:a14="http://schemas.microsoft.com/office/drawing/2010/main">
                <a:solidFill>
                  <a:srgbClr val="FFFFFF"/>
                </a:solidFill>
              </a14:hiddenFill>
            </a:ext>
          </a:extLst>
        </p:spPr>
      </p:pic>
      <p:cxnSp>
        <p:nvCxnSpPr>
          <p:cNvPr id="53" name="Straight Arrow Connector 52"/>
          <p:cNvCxnSpPr/>
          <p:nvPr/>
        </p:nvCxnSpPr>
        <p:spPr>
          <a:xfrm flipV="1">
            <a:off x="7687581" y="3233762"/>
            <a:ext cx="1008169" cy="3710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7645984" y="3891365"/>
            <a:ext cx="1049766" cy="3138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5" name="Picture 8" descr="Image result for databas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63426" y="3689383"/>
            <a:ext cx="687238" cy="88096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8" descr="Image result for databas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19823" y="4732338"/>
            <a:ext cx="687238" cy="880969"/>
          </a:xfrm>
          <a:prstGeom prst="rect">
            <a:avLst/>
          </a:prstGeom>
          <a:noFill/>
          <a:extLst>
            <a:ext uri="{909E8E84-426E-40DD-AFC4-6F175D3DCCD1}">
              <a14:hiddenFill xmlns:a14="http://schemas.microsoft.com/office/drawing/2010/main">
                <a:solidFill>
                  <a:srgbClr val="FFFFFF"/>
                </a:solidFill>
              </a14:hiddenFill>
            </a:ext>
          </a:extLst>
        </p:spPr>
      </p:pic>
      <p:cxnSp>
        <p:nvCxnSpPr>
          <p:cNvPr id="59" name="Straight Arrow Connector 58"/>
          <p:cNvCxnSpPr/>
          <p:nvPr/>
        </p:nvCxnSpPr>
        <p:spPr>
          <a:xfrm flipV="1">
            <a:off x="7821851" y="5222449"/>
            <a:ext cx="950440" cy="3001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7741013" y="5901748"/>
            <a:ext cx="1031278" cy="3893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61" name="Picture 8" descr="Image result for databas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08137" y="5761417"/>
            <a:ext cx="687238" cy="880969"/>
          </a:xfrm>
          <a:prstGeom prst="rect">
            <a:avLst/>
          </a:prstGeom>
          <a:noFill/>
          <a:extLst>
            <a:ext uri="{909E8E84-426E-40DD-AFC4-6F175D3DCCD1}">
              <a14:hiddenFill xmlns:a14="http://schemas.microsoft.com/office/drawing/2010/main">
                <a:solidFill>
                  <a:srgbClr val="FFFFFF"/>
                </a:solidFill>
              </a14:hiddenFill>
            </a:ext>
          </a:extLst>
        </p:spPr>
      </p:pic>
      <p:sp>
        <p:nvSpPr>
          <p:cNvPr id="65" name="TextBox 64"/>
          <p:cNvSpPr txBox="1"/>
          <p:nvPr/>
        </p:nvSpPr>
        <p:spPr>
          <a:xfrm>
            <a:off x="9712377" y="4137876"/>
            <a:ext cx="667490" cy="369332"/>
          </a:xfrm>
          <a:prstGeom prst="rect">
            <a:avLst/>
          </a:prstGeom>
          <a:noFill/>
        </p:spPr>
        <p:txBody>
          <a:bodyPr wrap="none" rtlCol="0">
            <a:spAutoFit/>
          </a:bodyPr>
          <a:lstStyle/>
          <a:p>
            <a:r>
              <a:rPr lang="en-US" dirty="0" smtClean="0"/>
              <a:t>Slave</a:t>
            </a:r>
            <a:endParaRPr lang="en-US" dirty="0"/>
          </a:p>
        </p:txBody>
      </p:sp>
      <p:sp>
        <p:nvSpPr>
          <p:cNvPr id="66" name="TextBox 65"/>
          <p:cNvSpPr txBox="1"/>
          <p:nvPr/>
        </p:nvSpPr>
        <p:spPr>
          <a:xfrm>
            <a:off x="9770873" y="5157497"/>
            <a:ext cx="667490" cy="369332"/>
          </a:xfrm>
          <a:prstGeom prst="rect">
            <a:avLst/>
          </a:prstGeom>
          <a:noFill/>
        </p:spPr>
        <p:txBody>
          <a:bodyPr wrap="none" rtlCol="0">
            <a:spAutoFit/>
          </a:bodyPr>
          <a:lstStyle/>
          <a:p>
            <a:r>
              <a:rPr lang="en-US" dirty="0" smtClean="0"/>
              <a:t>Slave</a:t>
            </a:r>
            <a:endParaRPr lang="en-US" dirty="0"/>
          </a:p>
        </p:txBody>
      </p:sp>
    </p:spTree>
    <p:extLst>
      <p:ext uri="{BB962C8B-B14F-4D97-AF65-F5344CB8AC3E}">
        <p14:creationId xmlns:p14="http://schemas.microsoft.com/office/powerpoint/2010/main" val="9623917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anim calcmode="lin" valueType="num">
                                      <p:cBhvr additive="base">
                                        <p:cTn id="7" dur="500" fill="hold"/>
                                        <p:tgtEl>
                                          <p:spTgt spid="1032"/>
                                        </p:tgtEl>
                                        <p:attrNameLst>
                                          <p:attrName>ppt_x</p:attrName>
                                        </p:attrNameLst>
                                      </p:cBhvr>
                                      <p:tavLst>
                                        <p:tav tm="0">
                                          <p:val>
                                            <p:strVal val="#ppt_x"/>
                                          </p:val>
                                        </p:tav>
                                        <p:tav tm="100000">
                                          <p:val>
                                            <p:strVal val="#ppt_x"/>
                                          </p:val>
                                        </p:tav>
                                      </p:tavLst>
                                    </p:anim>
                                    <p:anim calcmode="lin" valueType="num">
                                      <p:cBhvr additive="base">
                                        <p:cTn id="8"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27"/>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28"/>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2"/>
                                        </p:tgtEl>
                                        <p:attrNameLst>
                                          <p:attrName>style.visibility</p:attrName>
                                        </p:attrNameLst>
                                      </p:cBhvr>
                                      <p:to>
                                        <p:strVal val="visible"/>
                                      </p:to>
                                    </p:set>
                                  </p:childTnLst>
                                </p:cTn>
                              </p:par>
                              <p:par>
                                <p:cTn id="44" presetID="22" presetClass="entr" presetSubtype="4" fill="hold"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down)">
                                      <p:cBhvr>
                                        <p:cTn id="46" dur="500"/>
                                        <p:tgtEl>
                                          <p:spTgt spid="20"/>
                                        </p:tgtEl>
                                      </p:cBhvr>
                                    </p:animEffect>
                                  </p:childTnLst>
                                </p:cTn>
                              </p:par>
                              <p:par>
                                <p:cTn id="47" presetID="1" presetClass="entr" presetSubtype="0" fill="hold" grpId="0" nodeType="with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childTnLst>
                                </p:cTn>
                              </p:par>
                              <p:par>
                                <p:cTn id="53" presetID="22" presetClass="entr" presetSubtype="4" fill="hold"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par>
                                <p:cTn id="56" presetID="1" presetClass="entr" presetSubtype="0" fill="hold" nodeType="withEffect">
                                  <p:stCondLst>
                                    <p:cond delay="0"/>
                                  </p:stCondLst>
                                  <p:childTnLst>
                                    <p:set>
                                      <p:cBhvr>
                                        <p:cTn id="57" dur="1" fill="hold">
                                          <p:stCondLst>
                                            <p:cond delay="0"/>
                                          </p:stCondLst>
                                        </p:cTn>
                                        <p:tgtEl>
                                          <p:spTgt spid="47"/>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49"/>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52"/>
                                        </p:tgtEl>
                                        <p:attrNameLst>
                                          <p:attrName>style.visibility</p:attrName>
                                        </p:attrNameLst>
                                      </p:cBhvr>
                                      <p:to>
                                        <p:strVal val="visible"/>
                                      </p:to>
                                    </p:set>
                                  </p:childTnLst>
                                </p:cTn>
                              </p:par>
                              <p:par>
                                <p:cTn id="62" presetID="22" presetClass="entr" presetSubtype="4" fill="hold" nodeType="with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down)">
                                      <p:cBhvr>
                                        <p:cTn id="64" dur="500"/>
                                        <p:tgtEl>
                                          <p:spTgt spid="53"/>
                                        </p:tgtEl>
                                      </p:cBhvr>
                                    </p:animEffect>
                                  </p:childTnLst>
                                </p:cTn>
                              </p:par>
                              <p:par>
                                <p:cTn id="65" presetID="22" presetClass="entr" presetSubtype="4" fill="hold" nodeType="with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par>
                                <p:cTn id="68" presetID="1" presetClass="entr" presetSubtype="0" fill="hold" nodeType="withEffect">
                                  <p:stCondLst>
                                    <p:cond delay="0"/>
                                  </p:stCondLst>
                                  <p:childTnLst>
                                    <p:set>
                                      <p:cBhvr>
                                        <p:cTn id="69" dur="1" fill="hold">
                                          <p:stCondLst>
                                            <p:cond delay="0"/>
                                          </p:stCondLst>
                                        </p:cTn>
                                        <p:tgtEl>
                                          <p:spTgt spid="55"/>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58"/>
                                        </p:tgtEl>
                                        <p:attrNameLst>
                                          <p:attrName>style.visibility</p:attrName>
                                        </p:attrNameLst>
                                      </p:cBhvr>
                                      <p:to>
                                        <p:strVal val="visible"/>
                                      </p:to>
                                    </p:set>
                                  </p:childTnLst>
                                </p:cTn>
                              </p:par>
                              <p:par>
                                <p:cTn id="72" presetID="22" presetClass="entr" presetSubtype="4" fill="hold" nodeType="with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down)">
                                      <p:cBhvr>
                                        <p:cTn id="74" dur="500"/>
                                        <p:tgtEl>
                                          <p:spTgt spid="59"/>
                                        </p:tgtEl>
                                      </p:cBhvr>
                                    </p:animEffect>
                                  </p:childTnLst>
                                </p:cTn>
                              </p:par>
                              <p:par>
                                <p:cTn id="75" presetID="22" presetClass="entr" presetSubtype="4" fill="hold"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wipe(down)">
                                      <p:cBhvr>
                                        <p:cTn id="77" dur="500"/>
                                        <p:tgtEl>
                                          <p:spTgt spid="60"/>
                                        </p:tgtEl>
                                      </p:cBhvr>
                                    </p:animEffect>
                                  </p:childTnLst>
                                </p:cTn>
                              </p:par>
                              <p:par>
                                <p:cTn id="78" presetID="1" presetClass="entr" presetSubtype="0" fill="hold" nodeType="withEffect">
                                  <p:stCondLst>
                                    <p:cond delay="0"/>
                                  </p:stCondLst>
                                  <p:childTnLst>
                                    <p:set>
                                      <p:cBhvr>
                                        <p:cTn id="79" dur="1" fill="hold">
                                          <p:stCondLst>
                                            <p:cond delay="0"/>
                                          </p:stCondLst>
                                        </p:cTn>
                                        <p:tgtEl>
                                          <p:spTgt spid="61"/>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65"/>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3" grpId="0"/>
      <p:bldP spid="24" grpId="0"/>
      <p:bldP spid="38" grpId="0"/>
      <p:bldP spid="39" grpId="0"/>
      <p:bldP spid="40" grpId="0"/>
      <p:bldP spid="49" grpId="0"/>
      <p:bldP spid="65" grpId="0"/>
      <p:bldP spid="6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863" y="501117"/>
            <a:ext cx="10515600" cy="1325563"/>
          </a:xfrm>
        </p:spPr>
        <p:txBody>
          <a:bodyPr>
            <a:normAutofit/>
          </a:bodyPr>
          <a:lstStyle/>
          <a:p>
            <a:r>
              <a:rPr lang="en-US" sz="3600" b="1" dirty="0"/>
              <a:t>Logical replication</a:t>
            </a:r>
            <a:endParaRPr lang="en-US" sz="3600" dirty="0"/>
          </a:p>
        </p:txBody>
      </p:sp>
      <p:pic>
        <p:nvPicPr>
          <p:cNvPr id="6" name="Picture 8" descr="Image result for databa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8769" y="1815910"/>
            <a:ext cx="1106261" cy="141811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547070" y="3234023"/>
            <a:ext cx="902555" cy="369332"/>
          </a:xfrm>
          <a:prstGeom prst="rect">
            <a:avLst/>
          </a:prstGeom>
          <a:noFill/>
        </p:spPr>
        <p:txBody>
          <a:bodyPr wrap="none" rtlCol="0">
            <a:spAutoFit/>
          </a:bodyPr>
          <a:lstStyle/>
          <a:p>
            <a:r>
              <a:rPr lang="en-US" dirty="0" smtClean="0"/>
              <a:t>Master </a:t>
            </a:r>
          </a:p>
        </p:txBody>
      </p:sp>
      <p:pic>
        <p:nvPicPr>
          <p:cNvPr id="8" name="Picture 8" descr="Image result for databa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58743" y="1815909"/>
            <a:ext cx="1106261" cy="141811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778127" y="3183222"/>
            <a:ext cx="667490" cy="369332"/>
          </a:xfrm>
          <a:prstGeom prst="rect">
            <a:avLst/>
          </a:prstGeom>
          <a:noFill/>
        </p:spPr>
        <p:txBody>
          <a:bodyPr wrap="none" rtlCol="0">
            <a:spAutoFit/>
          </a:bodyPr>
          <a:lstStyle/>
          <a:p>
            <a:r>
              <a:rPr lang="en-US" dirty="0" smtClean="0"/>
              <a:t>Slave</a:t>
            </a:r>
          </a:p>
        </p:txBody>
      </p:sp>
      <p:sp>
        <p:nvSpPr>
          <p:cNvPr id="10" name="Title 1"/>
          <p:cNvSpPr txBox="1">
            <a:spLocks/>
          </p:cNvSpPr>
          <p:nvPr/>
        </p:nvSpPr>
        <p:spPr>
          <a:xfrm>
            <a:off x="838200" y="360717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smtClean="0">
                <a:solidFill>
                  <a:srgbClr val="FFC000"/>
                </a:solidFill>
              </a:rPr>
              <a:t>Streaming replication</a:t>
            </a:r>
            <a:endParaRPr lang="en-US" sz="2800" dirty="0">
              <a:solidFill>
                <a:srgbClr val="FFC000"/>
              </a:solidFill>
            </a:endParaRPr>
          </a:p>
        </p:txBody>
      </p:sp>
      <p:pic>
        <p:nvPicPr>
          <p:cNvPr id="11" name="Picture 8" descr="Image result for databa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8769" y="4747113"/>
            <a:ext cx="1106261" cy="141811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547070" y="6128155"/>
            <a:ext cx="849656" cy="369332"/>
          </a:xfrm>
          <a:prstGeom prst="rect">
            <a:avLst/>
          </a:prstGeom>
          <a:noFill/>
        </p:spPr>
        <p:txBody>
          <a:bodyPr wrap="none" rtlCol="0">
            <a:spAutoFit/>
          </a:bodyPr>
          <a:lstStyle/>
          <a:p>
            <a:r>
              <a:rPr lang="en-US" dirty="0" smtClean="0"/>
              <a:t>Master</a:t>
            </a:r>
          </a:p>
        </p:txBody>
      </p:sp>
      <p:pic>
        <p:nvPicPr>
          <p:cNvPr id="13" name="Picture 8" descr="Image result for databa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58743" y="4747112"/>
            <a:ext cx="1106261" cy="141811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8778127" y="6114425"/>
            <a:ext cx="667490" cy="369332"/>
          </a:xfrm>
          <a:prstGeom prst="rect">
            <a:avLst/>
          </a:prstGeom>
          <a:noFill/>
        </p:spPr>
        <p:txBody>
          <a:bodyPr wrap="none" rtlCol="0">
            <a:spAutoFit/>
          </a:bodyPr>
          <a:lstStyle/>
          <a:p>
            <a:r>
              <a:rPr lang="en-US" dirty="0" smtClean="0"/>
              <a:t>Slave</a:t>
            </a:r>
          </a:p>
        </p:txBody>
      </p:sp>
      <p:sp>
        <p:nvSpPr>
          <p:cNvPr id="35" name="Oval 34"/>
          <p:cNvSpPr/>
          <p:nvPr/>
        </p:nvSpPr>
        <p:spPr>
          <a:xfrm>
            <a:off x="3662887" y="5295371"/>
            <a:ext cx="1228438" cy="5634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WAL sender</a:t>
            </a:r>
            <a:endParaRPr lang="en-US" sz="1400" dirty="0"/>
          </a:p>
        </p:txBody>
      </p:sp>
      <p:sp>
        <p:nvSpPr>
          <p:cNvPr id="37" name="Oval 36"/>
          <p:cNvSpPr/>
          <p:nvPr/>
        </p:nvSpPr>
        <p:spPr>
          <a:xfrm>
            <a:off x="7192448" y="5246866"/>
            <a:ext cx="1162726" cy="6285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WAL receiver</a:t>
            </a:r>
            <a:endParaRPr lang="en-US" sz="1400" dirty="0"/>
          </a:p>
        </p:txBody>
      </p:sp>
      <p:sp>
        <p:nvSpPr>
          <p:cNvPr id="39" name="TextBox 38"/>
          <p:cNvSpPr txBox="1"/>
          <p:nvPr/>
        </p:nvSpPr>
        <p:spPr>
          <a:xfrm>
            <a:off x="5222109" y="5009331"/>
            <a:ext cx="1617109" cy="369332"/>
          </a:xfrm>
          <a:prstGeom prst="rect">
            <a:avLst/>
          </a:prstGeom>
          <a:noFill/>
        </p:spPr>
        <p:txBody>
          <a:bodyPr wrap="none" rtlCol="0">
            <a:spAutoFit/>
          </a:bodyPr>
          <a:lstStyle/>
          <a:p>
            <a:r>
              <a:rPr lang="en-US" dirty="0" smtClean="0"/>
              <a:t>WAL Streaming</a:t>
            </a:r>
            <a:endParaRPr lang="en-US" dirty="0"/>
          </a:p>
        </p:txBody>
      </p:sp>
      <p:sp>
        <p:nvSpPr>
          <p:cNvPr id="40" name="Oval 39"/>
          <p:cNvSpPr/>
          <p:nvPr/>
        </p:nvSpPr>
        <p:spPr>
          <a:xfrm>
            <a:off x="3679713" y="2783411"/>
            <a:ext cx="1228438" cy="5634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WAL sender</a:t>
            </a:r>
            <a:endParaRPr lang="en-US" sz="1400" dirty="0"/>
          </a:p>
        </p:txBody>
      </p:sp>
      <p:sp>
        <p:nvSpPr>
          <p:cNvPr id="41" name="Rectangle 40"/>
          <p:cNvSpPr/>
          <p:nvPr/>
        </p:nvSpPr>
        <p:spPr>
          <a:xfrm>
            <a:off x="3679713" y="1873174"/>
            <a:ext cx="1459389" cy="638175"/>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smtClean="0"/>
              <a:t>Publication</a:t>
            </a:r>
            <a:endParaRPr lang="en-US" dirty="0"/>
          </a:p>
        </p:txBody>
      </p:sp>
      <p:sp>
        <p:nvSpPr>
          <p:cNvPr id="42" name="Rectangle 41"/>
          <p:cNvSpPr/>
          <p:nvPr/>
        </p:nvSpPr>
        <p:spPr>
          <a:xfrm>
            <a:off x="6775449" y="1873173"/>
            <a:ext cx="1589895" cy="638175"/>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smtClean="0"/>
              <a:t>Subscription </a:t>
            </a:r>
            <a:endParaRPr lang="en-US" dirty="0"/>
          </a:p>
        </p:txBody>
      </p:sp>
      <p:cxnSp>
        <p:nvCxnSpPr>
          <p:cNvPr id="16" name="Straight Arrow Connector 15"/>
          <p:cNvCxnSpPr/>
          <p:nvPr/>
        </p:nvCxnSpPr>
        <p:spPr>
          <a:xfrm flipH="1">
            <a:off x="5339307" y="2186081"/>
            <a:ext cx="1242743" cy="123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5139102" y="5561154"/>
            <a:ext cx="185482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6991137" y="2773978"/>
            <a:ext cx="1228438" cy="5634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Apply Worker</a:t>
            </a:r>
            <a:endParaRPr lang="en-US" sz="1400" dirty="0"/>
          </a:p>
        </p:txBody>
      </p:sp>
      <p:cxnSp>
        <p:nvCxnSpPr>
          <p:cNvPr id="49" name="Straight Arrow Connector 48"/>
          <p:cNvCxnSpPr/>
          <p:nvPr/>
        </p:nvCxnSpPr>
        <p:spPr>
          <a:xfrm>
            <a:off x="5258030" y="3065120"/>
            <a:ext cx="140529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Flowchart: Process 49"/>
          <p:cNvSpPr/>
          <p:nvPr/>
        </p:nvSpPr>
        <p:spPr>
          <a:xfrm>
            <a:off x="2607462" y="6463746"/>
            <a:ext cx="690069" cy="372137"/>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WAL </a:t>
            </a:r>
            <a:endParaRPr lang="en-US" dirty="0"/>
          </a:p>
        </p:txBody>
      </p:sp>
      <p:sp>
        <p:nvSpPr>
          <p:cNvPr id="51" name="Flowchart: Process 50"/>
          <p:cNvSpPr/>
          <p:nvPr/>
        </p:nvSpPr>
        <p:spPr>
          <a:xfrm>
            <a:off x="2607461" y="3639570"/>
            <a:ext cx="690069" cy="372137"/>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WAL </a:t>
            </a:r>
            <a:endParaRPr lang="en-US" dirty="0"/>
          </a:p>
        </p:txBody>
      </p:sp>
      <p:cxnSp>
        <p:nvCxnSpPr>
          <p:cNvPr id="52" name="Straight Arrow Connector 51"/>
          <p:cNvCxnSpPr/>
          <p:nvPr/>
        </p:nvCxnSpPr>
        <p:spPr>
          <a:xfrm flipV="1">
            <a:off x="3449625" y="3418689"/>
            <a:ext cx="467467" cy="4069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665489" y="3572484"/>
            <a:ext cx="869277" cy="307777"/>
          </a:xfrm>
          <a:prstGeom prst="rect">
            <a:avLst/>
          </a:prstGeom>
          <a:noFill/>
        </p:spPr>
        <p:txBody>
          <a:bodyPr wrap="none" rtlCol="0">
            <a:spAutoFit/>
          </a:bodyPr>
          <a:lstStyle/>
          <a:p>
            <a:r>
              <a:rPr lang="en-US" sz="1400" dirty="0" smtClean="0"/>
              <a:t>Decoding</a:t>
            </a:r>
          </a:p>
        </p:txBody>
      </p:sp>
      <p:sp>
        <p:nvSpPr>
          <p:cNvPr id="56" name="TextBox 55"/>
          <p:cNvSpPr txBox="1"/>
          <p:nvPr/>
        </p:nvSpPr>
        <p:spPr>
          <a:xfrm>
            <a:off x="5189344" y="3257050"/>
            <a:ext cx="1505797" cy="307777"/>
          </a:xfrm>
          <a:prstGeom prst="rect">
            <a:avLst/>
          </a:prstGeom>
          <a:noFill/>
        </p:spPr>
        <p:txBody>
          <a:bodyPr wrap="none" rtlCol="0">
            <a:spAutoFit/>
          </a:bodyPr>
          <a:lstStyle/>
          <a:p>
            <a:r>
              <a:rPr lang="en-US" sz="1400" dirty="0" smtClean="0"/>
              <a:t>Decoded message</a:t>
            </a:r>
          </a:p>
        </p:txBody>
      </p:sp>
      <p:sp>
        <p:nvSpPr>
          <p:cNvPr id="60" name="Oval 59"/>
          <p:cNvSpPr/>
          <p:nvPr/>
        </p:nvSpPr>
        <p:spPr>
          <a:xfrm>
            <a:off x="9250188" y="3319533"/>
            <a:ext cx="1475537" cy="7627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Logical Replication Launcher</a:t>
            </a:r>
            <a:endParaRPr lang="en-US" sz="1400" dirty="0"/>
          </a:p>
        </p:txBody>
      </p:sp>
      <p:cxnSp>
        <p:nvCxnSpPr>
          <p:cNvPr id="2054" name="Straight Arrow Connector 2053"/>
          <p:cNvCxnSpPr/>
          <p:nvPr/>
        </p:nvCxnSpPr>
        <p:spPr>
          <a:xfrm flipH="1" flipV="1">
            <a:off x="8248199" y="3352901"/>
            <a:ext cx="892297" cy="4069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8144880" y="3588941"/>
            <a:ext cx="739626" cy="307777"/>
          </a:xfrm>
          <a:prstGeom prst="rect">
            <a:avLst/>
          </a:prstGeom>
          <a:noFill/>
        </p:spPr>
        <p:txBody>
          <a:bodyPr wrap="none" rtlCol="0">
            <a:spAutoFit/>
          </a:bodyPr>
          <a:lstStyle/>
          <a:p>
            <a:r>
              <a:rPr lang="en-US" sz="1400" dirty="0" smtClean="0"/>
              <a:t>triggers</a:t>
            </a:r>
          </a:p>
        </p:txBody>
      </p:sp>
      <p:sp>
        <p:nvSpPr>
          <p:cNvPr id="2055" name="TextBox 2054"/>
          <p:cNvSpPr txBox="1"/>
          <p:nvPr/>
        </p:nvSpPr>
        <p:spPr>
          <a:xfrm>
            <a:off x="838200" y="31827"/>
            <a:ext cx="2937407" cy="769441"/>
          </a:xfrm>
          <a:prstGeom prst="rect">
            <a:avLst/>
          </a:prstGeom>
          <a:noFill/>
        </p:spPr>
        <p:txBody>
          <a:bodyPr wrap="none" rtlCol="0">
            <a:spAutoFit/>
          </a:bodyPr>
          <a:lstStyle/>
          <a:p>
            <a:r>
              <a:rPr lang="en-US" sz="4400" b="1" dirty="0">
                <a:latin typeface="+mj-lt"/>
                <a:ea typeface="+mj-ea"/>
                <a:cs typeface="+mj-cs"/>
              </a:rPr>
              <a:t>Architecture</a:t>
            </a:r>
          </a:p>
        </p:txBody>
      </p:sp>
    </p:spTree>
    <p:extLst>
      <p:ext uri="{BB962C8B-B14F-4D97-AF65-F5344CB8AC3E}">
        <p14:creationId xmlns:p14="http://schemas.microsoft.com/office/powerpoint/2010/main" val="2076011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circle(in)">
                                      <p:cBhvr>
                                        <p:cTn id="12" dur="20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barn(inVertical)">
                                      <p:cBhvr>
                                        <p:cTn id="22" dur="500"/>
                                        <p:tgtEl>
                                          <p:spTgt spid="55"/>
                                        </p:tgtEl>
                                      </p:cBhvr>
                                    </p:animEffect>
                                  </p:childTnLst>
                                </p:cTn>
                              </p:par>
                              <p:par>
                                <p:cTn id="23" presetID="16" presetClass="entr" presetSubtype="21" fill="hold" nodeType="with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barn(inVertical)">
                                      <p:cBhvr>
                                        <p:cTn id="25" dur="500"/>
                                        <p:tgtEl>
                                          <p:spTgt spid="52"/>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barn(inVertical)">
                                      <p:cBhvr>
                                        <p:cTn id="28" dur="500"/>
                                        <p:tgtEl>
                                          <p:spTgt spid="4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0"/>
                                        </p:tgtEl>
                                        <p:attrNameLst>
                                          <p:attrName>style.visibility</p:attrName>
                                        </p:attrNameLst>
                                      </p:cBhvr>
                                      <p:to>
                                        <p:strVal val="visible"/>
                                      </p:to>
                                    </p:set>
                                    <p:animEffect transition="in" filter="wipe(down)">
                                      <p:cBhvr>
                                        <p:cTn id="33" dur="500"/>
                                        <p:tgtEl>
                                          <p:spTgt spid="60"/>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73"/>
                                        </p:tgtEl>
                                        <p:attrNameLst>
                                          <p:attrName>style.visibility</p:attrName>
                                        </p:attrNameLst>
                                      </p:cBhvr>
                                      <p:to>
                                        <p:strVal val="visible"/>
                                      </p:to>
                                    </p:set>
                                    <p:animEffect transition="in" filter="barn(inVertical)">
                                      <p:cBhvr>
                                        <p:cTn id="38" dur="500"/>
                                        <p:tgtEl>
                                          <p:spTgt spid="73"/>
                                        </p:tgtEl>
                                      </p:cBhvr>
                                    </p:animEffect>
                                  </p:childTnLst>
                                </p:cTn>
                              </p:par>
                              <p:par>
                                <p:cTn id="39" presetID="16" presetClass="entr" presetSubtype="21" fill="hold" nodeType="withEffect">
                                  <p:stCondLst>
                                    <p:cond delay="0"/>
                                  </p:stCondLst>
                                  <p:childTnLst>
                                    <p:set>
                                      <p:cBhvr>
                                        <p:cTn id="40" dur="1" fill="hold">
                                          <p:stCondLst>
                                            <p:cond delay="0"/>
                                          </p:stCondLst>
                                        </p:cTn>
                                        <p:tgtEl>
                                          <p:spTgt spid="2054"/>
                                        </p:tgtEl>
                                        <p:attrNameLst>
                                          <p:attrName>style.visibility</p:attrName>
                                        </p:attrNameLst>
                                      </p:cBhvr>
                                      <p:to>
                                        <p:strVal val="visible"/>
                                      </p:to>
                                    </p:set>
                                    <p:animEffect transition="in" filter="barn(inVertical)">
                                      <p:cBhvr>
                                        <p:cTn id="41" dur="500"/>
                                        <p:tgtEl>
                                          <p:spTgt spid="205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wipe(down)">
                                      <p:cBhvr>
                                        <p:cTn id="46" dur="500"/>
                                        <p:tgtEl>
                                          <p:spTgt spid="48"/>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fade">
                                      <p:cBhvr>
                                        <p:cTn id="51" dur="1000"/>
                                        <p:tgtEl>
                                          <p:spTgt spid="49"/>
                                        </p:tgtEl>
                                      </p:cBhvr>
                                    </p:animEffect>
                                    <p:anim calcmode="lin" valueType="num">
                                      <p:cBhvr>
                                        <p:cTn id="52" dur="1000" fill="hold"/>
                                        <p:tgtEl>
                                          <p:spTgt spid="49"/>
                                        </p:tgtEl>
                                        <p:attrNameLst>
                                          <p:attrName>ppt_x</p:attrName>
                                        </p:attrNameLst>
                                      </p:cBhvr>
                                      <p:tavLst>
                                        <p:tav tm="0">
                                          <p:val>
                                            <p:strVal val="#ppt_x"/>
                                          </p:val>
                                        </p:tav>
                                        <p:tav tm="100000">
                                          <p:val>
                                            <p:strVal val="#ppt_x"/>
                                          </p:val>
                                        </p:tav>
                                      </p:tavLst>
                                    </p:anim>
                                    <p:anim calcmode="lin" valueType="num">
                                      <p:cBhvr>
                                        <p:cTn id="53" dur="1000" fill="hold"/>
                                        <p:tgtEl>
                                          <p:spTgt spid="49"/>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8" grpId="0" animBg="1"/>
      <p:bldP spid="55" grpId="0"/>
      <p:bldP spid="56" grpId="0"/>
      <p:bldP spid="60" grpId="0" animBg="1"/>
      <p:bldP spid="7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202" y="-41298"/>
            <a:ext cx="10515600" cy="718660"/>
          </a:xfrm>
        </p:spPr>
        <p:txBody>
          <a:bodyPr/>
          <a:lstStyle/>
          <a:p>
            <a:r>
              <a:rPr lang="en-US" b="1" dirty="0" smtClean="0"/>
              <a:t>What is Publication &amp; Subscription?</a:t>
            </a:r>
            <a:endParaRPr lang="en-US" dirty="0"/>
          </a:p>
        </p:txBody>
      </p:sp>
      <p:sp>
        <p:nvSpPr>
          <p:cNvPr id="10" name="Title 1"/>
          <p:cNvSpPr txBox="1">
            <a:spLocks/>
          </p:cNvSpPr>
          <p:nvPr/>
        </p:nvSpPr>
        <p:spPr>
          <a:xfrm>
            <a:off x="750144" y="424973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smtClean="0">
                <a:solidFill>
                  <a:srgbClr val="FFC000"/>
                </a:solidFill>
              </a:rPr>
              <a:t>Streaming replication</a:t>
            </a:r>
            <a:endParaRPr lang="en-US" sz="2800" dirty="0">
              <a:solidFill>
                <a:srgbClr val="FFC000"/>
              </a:solidFill>
            </a:endParaRPr>
          </a:p>
        </p:txBody>
      </p:sp>
      <p:pic>
        <p:nvPicPr>
          <p:cNvPr id="31" name="Picture 8" descr="Image result for databa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4040" y="5218241"/>
            <a:ext cx="596756" cy="764981"/>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p:cNvSpPr txBox="1"/>
          <p:nvPr/>
        </p:nvSpPr>
        <p:spPr>
          <a:xfrm>
            <a:off x="1699741" y="5983222"/>
            <a:ext cx="1114111" cy="369332"/>
          </a:xfrm>
          <a:prstGeom prst="rect">
            <a:avLst/>
          </a:prstGeom>
          <a:noFill/>
        </p:spPr>
        <p:txBody>
          <a:bodyPr wrap="square" rtlCol="0">
            <a:spAutoFit/>
          </a:bodyPr>
          <a:lstStyle/>
          <a:p>
            <a:r>
              <a:rPr lang="en-US" dirty="0" smtClean="0"/>
              <a:t>Master</a:t>
            </a:r>
            <a:endParaRPr lang="en-US" dirty="0"/>
          </a:p>
        </p:txBody>
      </p:sp>
      <p:pic>
        <p:nvPicPr>
          <p:cNvPr id="53" name="Picture 8" descr="Image result for databas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39104" y="5128682"/>
            <a:ext cx="569720" cy="730323"/>
          </a:xfrm>
          <a:prstGeom prst="rect">
            <a:avLst/>
          </a:prstGeom>
          <a:noFill/>
          <a:extLst>
            <a:ext uri="{909E8E84-426E-40DD-AFC4-6F175D3DCCD1}">
              <a14:hiddenFill xmlns:a14="http://schemas.microsoft.com/office/drawing/2010/main">
                <a:solidFill>
                  <a:srgbClr val="FFFFFF"/>
                </a:solidFill>
              </a14:hiddenFill>
            </a:ext>
          </a:extLst>
        </p:spPr>
      </p:pic>
      <p:sp>
        <p:nvSpPr>
          <p:cNvPr id="57" name="TextBox 56"/>
          <p:cNvSpPr txBox="1"/>
          <p:nvPr/>
        </p:nvSpPr>
        <p:spPr>
          <a:xfrm>
            <a:off x="5090219" y="5827742"/>
            <a:ext cx="667490" cy="369332"/>
          </a:xfrm>
          <a:prstGeom prst="rect">
            <a:avLst/>
          </a:prstGeom>
          <a:noFill/>
        </p:spPr>
        <p:txBody>
          <a:bodyPr wrap="none" rtlCol="0">
            <a:spAutoFit/>
          </a:bodyPr>
          <a:lstStyle/>
          <a:p>
            <a:r>
              <a:rPr lang="en-US" dirty="0" smtClean="0"/>
              <a:t>Slave</a:t>
            </a:r>
          </a:p>
        </p:txBody>
      </p:sp>
      <p:cxnSp>
        <p:nvCxnSpPr>
          <p:cNvPr id="4" name="Straight Arrow Connector 3"/>
          <p:cNvCxnSpPr/>
          <p:nvPr/>
        </p:nvCxnSpPr>
        <p:spPr>
          <a:xfrm flipV="1">
            <a:off x="2706130" y="5475280"/>
            <a:ext cx="2115474" cy="416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V="1">
            <a:off x="5898023" y="5449591"/>
            <a:ext cx="2418076" cy="256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70" name="Picture 8" descr="Image result for databas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86405" y="5097273"/>
            <a:ext cx="569720" cy="730323"/>
          </a:xfrm>
          <a:prstGeom prst="rect">
            <a:avLst/>
          </a:prstGeom>
          <a:noFill/>
          <a:extLst>
            <a:ext uri="{909E8E84-426E-40DD-AFC4-6F175D3DCCD1}">
              <a14:hiddenFill xmlns:a14="http://schemas.microsoft.com/office/drawing/2010/main">
                <a:solidFill>
                  <a:srgbClr val="FFFFFF"/>
                </a:solidFill>
              </a14:hiddenFill>
            </a:ext>
          </a:extLst>
        </p:spPr>
      </p:pic>
      <p:sp>
        <p:nvSpPr>
          <p:cNvPr id="71" name="TextBox 70"/>
          <p:cNvSpPr txBox="1"/>
          <p:nvPr/>
        </p:nvSpPr>
        <p:spPr>
          <a:xfrm>
            <a:off x="8537520" y="5827742"/>
            <a:ext cx="667490" cy="369332"/>
          </a:xfrm>
          <a:prstGeom prst="rect">
            <a:avLst/>
          </a:prstGeom>
          <a:noFill/>
        </p:spPr>
        <p:txBody>
          <a:bodyPr wrap="none" rtlCol="0">
            <a:spAutoFit/>
          </a:bodyPr>
          <a:lstStyle/>
          <a:p>
            <a:r>
              <a:rPr lang="en-US" dirty="0" smtClean="0"/>
              <a:t>Slave</a:t>
            </a:r>
          </a:p>
        </p:txBody>
      </p:sp>
      <p:sp>
        <p:nvSpPr>
          <p:cNvPr id="74" name="TextBox 73"/>
          <p:cNvSpPr txBox="1"/>
          <p:nvPr/>
        </p:nvSpPr>
        <p:spPr>
          <a:xfrm>
            <a:off x="3172449" y="5899026"/>
            <a:ext cx="1450598" cy="646331"/>
          </a:xfrm>
          <a:prstGeom prst="rect">
            <a:avLst/>
          </a:prstGeom>
          <a:noFill/>
        </p:spPr>
        <p:txBody>
          <a:bodyPr wrap="square" rtlCol="0">
            <a:spAutoFit/>
          </a:bodyPr>
          <a:lstStyle/>
          <a:p>
            <a:r>
              <a:rPr lang="en-US" dirty="0" smtClean="0"/>
              <a:t>Streaming Replication</a:t>
            </a:r>
            <a:endParaRPr lang="en-US" dirty="0"/>
          </a:p>
        </p:txBody>
      </p:sp>
      <p:sp>
        <p:nvSpPr>
          <p:cNvPr id="75" name="TextBox 74"/>
          <p:cNvSpPr txBox="1"/>
          <p:nvPr/>
        </p:nvSpPr>
        <p:spPr>
          <a:xfrm>
            <a:off x="6606056" y="5844722"/>
            <a:ext cx="1450598" cy="646331"/>
          </a:xfrm>
          <a:prstGeom prst="rect">
            <a:avLst/>
          </a:prstGeom>
          <a:noFill/>
        </p:spPr>
        <p:txBody>
          <a:bodyPr wrap="square" rtlCol="0">
            <a:spAutoFit/>
          </a:bodyPr>
          <a:lstStyle/>
          <a:p>
            <a:r>
              <a:rPr lang="en-US" dirty="0" smtClean="0"/>
              <a:t>Cascading Replication</a:t>
            </a:r>
            <a:endParaRPr lang="en-US" dirty="0"/>
          </a:p>
        </p:txBody>
      </p:sp>
      <p:pic>
        <p:nvPicPr>
          <p:cNvPr id="78" name="Picture 8" descr="Image result for databas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2308" y="2139765"/>
            <a:ext cx="1106261" cy="1418114"/>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8" descr="Image result for databas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26923" y="1025483"/>
            <a:ext cx="1106261" cy="1418114"/>
          </a:xfrm>
          <a:prstGeom prst="rect">
            <a:avLst/>
          </a:prstGeom>
          <a:noFill/>
          <a:extLst>
            <a:ext uri="{909E8E84-426E-40DD-AFC4-6F175D3DCCD1}">
              <a14:hiddenFill xmlns:a14="http://schemas.microsoft.com/office/drawing/2010/main">
                <a:solidFill>
                  <a:srgbClr val="FFFFFF"/>
                </a:solidFill>
              </a14:hiddenFill>
            </a:ext>
          </a:extLst>
        </p:spPr>
      </p:pic>
      <p:sp>
        <p:nvSpPr>
          <p:cNvPr id="80" name="TextBox 79"/>
          <p:cNvSpPr txBox="1"/>
          <p:nvPr/>
        </p:nvSpPr>
        <p:spPr>
          <a:xfrm>
            <a:off x="6853333" y="2418197"/>
            <a:ext cx="853439" cy="369332"/>
          </a:xfrm>
          <a:prstGeom prst="rect">
            <a:avLst/>
          </a:prstGeom>
          <a:noFill/>
        </p:spPr>
        <p:txBody>
          <a:bodyPr wrap="none" rtlCol="0">
            <a:spAutoFit/>
          </a:bodyPr>
          <a:lstStyle/>
          <a:p>
            <a:r>
              <a:rPr lang="en-US" dirty="0" smtClean="0"/>
              <a:t>Slave A</a:t>
            </a:r>
          </a:p>
        </p:txBody>
      </p:sp>
      <p:pic>
        <p:nvPicPr>
          <p:cNvPr id="81" name="Picture 8" descr="Image result for databas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26923" y="2962776"/>
            <a:ext cx="1106261" cy="1418114"/>
          </a:xfrm>
          <a:prstGeom prst="rect">
            <a:avLst/>
          </a:prstGeom>
          <a:noFill/>
          <a:extLst>
            <a:ext uri="{909E8E84-426E-40DD-AFC4-6F175D3DCCD1}">
              <a14:hiddenFill xmlns:a14="http://schemas.microsoft.com/office/drawing/2010/main">
                <a:solidFill>
                  <a:srgbClr val="FFFFFF"/>
                </a:solidFill>
              </a14:hiddenFill>
            </a:ext>
          </a:extLst>
        </p:spPr>
      </p:pic>
      <p:sp>
        <p:nvSpPr>
          <p:cNvPr id="82" name="TextBox 81"/>
          <p:cNvSpPr txBox="1"/>
          <p:nvPr/>
        </p:nvSpPr>
        <p:spPr>
          <a:xfrm>
            <a:off x="6908643" y="4380890"/>
            <a:ext cx="845424" cy="369332"/>
          </a:xfrm>
          <a:prstGeom prst="rect">
            <a:avLst/>
          </a:prstGeom>
          <a:noFill/>
        </p:spPr>
        <p:txBody>
          <a:bodyPr wrap="none" rtlCol="0">
            <a:spAutoFit/>
          </a:bodyPr>
          <a:lstStyle/>
          <a:p>
            <a:r>
              <a:rPr lang="en-US" dirty="0" smtClean="0"/>
              <a:t>Slave B</a:t>
            </a:r>
          </a:p>
        </p:txBody>
      </p:sp>
      <p:sp>
        <p:nvSpPr>
          <p:cNvPr id="83" name="Rectangle 82"/>
          <p:cNvSpPr/>
          <p:nvPr/>
        </p:nvSpPr>
        <p:spPr>
          <a:xfrm>
            <a:off x="2026870" y="2962776"/>
            <a:ext cx="1472345" cy="48690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smtClean="0"/>
              <a:t>Publication 2</a:t>
            </a:r>
            <a:endParaRPr lang="en-US" dirty="0"/>
          </a:p>
        </p:txBody>
      </p:sp>
      <p:sp>
        <p:nvSpPr>
          <p:cNvPr id="84" name="Rectangle 83"/>
          <p:cNvSpPr/>
          <p:nvPr/>
        </p:nvSpPr>
        <p:spPr>
          <a:xfrm>
            <a:off x="2029075" y="2189663"/>
            <a:ext cx="1470140" cy="495031"/>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smtClean="0"/>
              <a:t>Publication 1</a:t>
            </a:r>
            <a:endParaRPr lang="en-US" dirty="0"/>
          </a:p>
        </p:txBody>
      </p:sp>
      <p:sp>
        <p:nvSpPr>
          <p:cNvPr id="85" name="Rectangle 84"/>
          <p:cNvSpPr/>
          <p:nvPr/>
        </p:nvSpPr>
        <p:spPr>
          <a:xfrm>
            <a:off x="4949905" y="3385795"/>
            <a:ext cx="1607227" cy="431546"/>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smtClean="0"/>
              <a:t>Subscription 2</a:t>
            </a:r>
            <a:endParaRPr lang="en-US" dirty="0"/>
          </a:p>
        </p:txBody>
      </p:sp>
      <p:cxnSp>
        <p:nvCxnSpPr>
          <p:cNvPr id="30" name="Straight Arrow Connector 29"/>
          <p:cNvCxnSpPr/>
          <p:nvPr/>
        </p:nvCxnSpPr>
        <p:spPr>
          <a:xfrm flipH="1">
            <a:off x="3629721" y="2088831"/>
            <a:ext cx="933234" cy="2732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H="1" flipV="1">
            <a:off x="3756454" y="2810777"/>
            <a:ext cx="945591" cy="6863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912759" y="3677315"/>
            <a:ext cx="1114111" cy="369332"/>
          </a:xfrm>
          <a:prstGeom prst="rect">
            <a:avLst/>
          </a:prstGeom>
          <a:noFill/>
        </p:spPr>
        <p:txBody>
          <a:bodyPr wrap="square" rtlCol="0">
            <a:spAutoFit/>
          </a:bodyPr>
          <a:lstStyle/>
          <a:p>
            <a:r>
              <a:rPr lang="en-US" dirty="0" smtClean="0"/>
              <a:t>Master</a:t>
            </a:r>
            <a:endParaRPr lang="en-US" dirty="0"/>
          </a:p>
        </p:txBody>
      </p:sp>
      <p:sp>
        <p:nvSpPr>
          <p:cNvPr id="97" name="Rectangle 96"/>
          <p:cNvSpPr/>
          <p:nvPr/>
        </p:nvSpPr>
        <p:spPr>
          <a:xfrm>
            <a:off x="4940375" y="1759101"/>
            <a:ext cx="1607227" cy="431546"/>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smtClean="0"/>
              <a:t>Subscription 1</a:t>
            </a:r>
            <a:endParaRPr lang="en-US" dirty="0"/>
          </a:p>
        </p:txBody>
      </p:sp>
      <p:sp>
        <p:nvSpPr>
          <p:cNvPr id="99" name="Rectangle 98"/>
          <p:cNvSpPr/>
          <p:nvPr/>
        </p:nvSpPr>
        <p:spPr>
          <a:xfrm>
            <a:off x="7940807" y="1293268"/>
            <a:ext cx="750584" cy="386415"/>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smtClean="0"/>
              <a:t>Pub </a:t>
            </a:r>
            <a:r>
              <a:rPr lang="en-US" dirty="0"/>
              <a:t>3</a:t>
            </a:r>
          </a:p>
        </p:txBody>
      </p:sp>
      <p:pic>
        <p:nvPicPr>
          <p:cNvPr id="100" name="Picture 8" descr="Image result for databas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77357" y="1025483"/>
            <a:ext cx="1106261" cy="1418114"/>
          </a:xfrm>
          <a:prstGeom prst="rect">
            <a:avLst/>
          </a:prstGeom>
          <a:noFill/>
          <a:extLst>
            <a:ext uri="{909E8E84-426E-40DD-AFC4-6F175D3DCCD1}">
              <a14:hiddenFill xmlns:a14="http://schemas.microsoft.com/office/drawing/2010/main">
                <a:solidFill>
                  <a:srgbClr val="FFFFFF"/>
                </a:solidFill>
              </a14:hiddenFill>
            </a:ext>
          </a:extLst>
        </p:spPr>
      </p:pic>
      <p:sp>
        <p:nvSpPr>
          <p:cNvPr id="102" name="TextBox 101"/>
          <p:cNvSpPr txBox="1"/>
          <p:nvPr/>
        </p:nvSpPr>
        <p:spPr>
          <a:xfrm>
            <a:off x="10931999" y="2441445"/>
            <a:ext cx="843821" cy="369332"/>
          </a:xfrm>
          <a:prstGeom prst="rect">
            <a:avLst/>
          </a:prstGeom>
          <a:noFill/>
        </p:spPr>
        <p:txBody>
          <a:bodyPr wrap="none" rtlCol="0">
            <a:spAutoFit/>
          </a:bodyPr>
          <a:lstStyle/>
          <a:p>
            <a:r>
              <a:rPr lang="en-US" dirty="0" smtClean="0"/>
              <a:t>Slave C</a:t>
            </a:r>
          </a:p>
        </p:txBody>
      </p:sp>
      <p:sp>
        <p:nvSpPr>
          <p:cNvPr id="103" name="Rectangle 102"/>
          <p:cNvSpPr/>
          <p:nvPr/>
        </p:nvSpPr>
        <p:spPr>
          <a:xfrm>
            <a:off x="9819150" y="1293268"/>
            <a:ext cx="803613" cy="431546"/>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smtClean="0"/>
              <a:t>Subs 3</a:t>
            </a:r>
            <a:endParaRPr lang="en-US" dirty="0"/>
          </a:p>
        </p:txBody>
      </p:sp>
      <p:cxnSp>
        <p:nvCxnSpPr>
          <p:cNvPr id="104" name="Straight Arrow Connector 103"/>
          <p:cNvCxnSpPr/>
          <p:nvPr/>
        </p:nvCxnSpPr>
        <p:spPr>
          <a:xfrm flipH="1" flipV="1">
            <a:off x="8803344" y="1465294"/>
            <a:ext cx="748429" cy="88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60" name="Straight Arrow Connector 2059"/>
          <p:cNvCxnSpPr/>
          <p:nvPr/>
        </p:nvCxnSpPr>
        <p:spPr>
          <a:xfrm flipH="1" flipV="1">
            <a:off x="3669006" y="3206226"/>
            <a:ext cx="1152598" cy="5041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12" name="Picture 2" descr="Ä°lgili resim"/>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32418" y="1664552"/>
            <a:ext cx="425435" cy="425435"/>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2" descr="Ä°lgili resim"/>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32801" y="1655794"/>
            <a:ext cx="425435" cy="425435"/>
          </a:xfrm>
          <a:prstGeom prst="rect">
            <a:avLst/>
          </a:prstGeom>
          <a:noFill/>
          <a:extLst>
            <a:ext uri="{909E8E84-426E-40DD-AFC4-6F175D3DCCD1}">
              <a14:hiddenFill xmlns:a14="http://schemas.microsoft.com/office/drawing/2010/main">
                <a:solidFill>
                  <a:srgbClr val="FFFFFF"/>
                </a:solidFill>
              </a14:hiddenFill>
            </a:ext>
          </a:extLst>
        </p:spPr>
      </p:pic>
      <p:sp>
        <p:nvSpPr>
          <p:cNvPr id="114" name="TextBox 113"/>
          <p:cNvSpPr txBox="1"/>
          <p:nvPr/>
        </p:nvSpPr>
        <p:spPr>
          <a:xfrm>
            <a:off x="2004191" y="1319310"/>
            <a:ext cx="703269" cy="369332"/>
          </a:xfrm>
          <a:prstGeom prst="rect">
            <a:avLst/>
          </a:prstGeom>
          <a:noFill/>
        </p:spPr>
        <p:txBody>
          <a:bodyPr wrap="none" rtlCol="0">
            <a:spAutoFit/>
          </a:bodyPr>
          <a:lstStyle/>
          <a:p>
            <a:r>
              <a:rPr lang="en-US" dirty="0" smtClean="0"/>
              <a:t>Users</a:t>
            </a:r>
          </a:p>
        </p:txBody>
      </p:sp>
      <p:sp>
        <p:nvSpPr>
          <p:cNvPr id="115" name="TextBox 114"/>
          <p:cNvSpPr txBox="1"/>
          <p:nvPr/>
        </p:nvSpPr>
        <p:spPr>
          <a:xfrm>
            <a:off x="2686080" y="1323290"/>
            <a:ext cx="744114" cy="369332"/>
          </a:xfrm>
          <a:prstGeom prst="rect">
            <a:avLst/>
          </a:prstGeom>
          <a:noFill/>
        </p:spPr>
        <p:txBody>
          <a:bodyPr wrap="none" rtlCol="0">
            <a:spAutoFit/>
          </a:bodyPr>
          <a:lstStyle/>
          <a:p>
            <a:r>
              <a:rPr lang="en-US" dirty="0" smtClean="0"/>
              <a:t>Name</a:t>
            </a:r>
          </a:p>
        </p:txBody>
      </p:sp>
      <p:pic>
        <p:nvPicPr>
          <p:cNvPr id="116" name="Picture 2" descr="Ä°lgili resim"/>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58426" y="3696242"/>
            <a:ext cx="425435" cy="425435"/>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2" descr="Ä°lgili resim"/>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58809" y="3687484"/>
            <a:ext cx="425435" cy="425435"/>
          </a:xfrm>
          <a:prstGeom prst="rect">
            <a:avLst/>
          </a:prstGeom>
          <a:noFill/>
          <a:extLst>
            <a:ext uri="{909E8E84-426E-40DD-AFC4-6F175D3DCCD1}">
              <a14:hiddenFill xmlns:a14="http://schemas.microsoft.com/office/drawing/2010/main">
                <a:solidFill>
                  <a:srgbClr val="FFFFFF"/>
                </a:solidFill>
              </a14:hiddenFill>
            </a:ext>
          </a:extLst>
        </p:spPr>
      </p:pic>
      <p:sp>
        <p:nvSpPr>
          <p:cNvPr id="118" name="TextBox 117"/>
          <p:cNvSpPr txBox="1"/>
          <p:nvPr/>
        </p:nvSpPr>
        <p:spPr>
          <a:xfrm>
            <a:off x="2030199" y="3351000"/>
            <a:ext cx="703269" cy="369332"/>
          </a:xfrm>
          <a:prstGeom prst="rect">
            <a:avLst/>
          </a:prstGeom>
          <a:noFill/>
        </p:spPr>
        <p:txBody>
          <a:bodyPr wrap="none" rtlCol="0">
            <a:spAutoFit/>
          </a:bodyPr>
          <a:lstStyle/>
          <a:p>
            <a:r>
              <a:rPr lang="en-US" dirty="0" smtClean="0"/>
              <a:t>Users</a:t>
            </a:r>
          </a:p>
        </p:txBody>
      </p:sp>
      <p:sp>
        <p:nvSpPr>
          <p:cNvPr id="119" name="TextBox 118"/>
          <p:cNvSpPr txBox="1"/>
          <p:nvPr/>
        </p:nvSpPr>
        <p:spPr>
          <a:xfrm>
            <a:off x="2712088" y="3354980"/>
            <a:ext cx="744114" cy="369332"/>
          </a:xfrm>
          <a:prstGeom prst="rect">
            <a:avLst/>
          </a:prstGeom>
          <a:noFill/>
        </p:spPr>
        <p:txBody>
          <a:bodyPr wrap="none" rtlCol="0">
            <a:spAutoFit/>
          </a:bodyPr>
          <a:lstStyle/>
          <a:p>
            <a:r>
              <a:rPr lang="en-US" dirty="0" smtClean="0"/>
              <a:t>Name</a:t>
            </a:r>
          </a:p>
        </p:txBody>
      </p:sp>
      <p:pic>
        <p:nvPicPr>
          <p:cNvPr id="120" name="Picture 2" descr="Ä°lgili resim"/>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20516" y="3679252"/>
            <a:ext cx="425435" cy="425435"/>
          </a:xfrm>
          <a:prstGeom prst="rect">
            <a:avLst/>
          </a:prstGeom>
          <a:noFill/>
          <a:extLst>
            <a:ext uri="{909E8E84-426E-40DD-AFC4-6F175D3DCCD1}">
              <a14:hiddenFill xmlns:a14="http://schemas.microsoft.com/office/drawing/2010/main">
                <a:solidFill>
                  <a:srgbClr val="FFFFFF"/>
                </a:solidFill>
              </a14:hiddenFill>
            </a:ext>
          </a:extLst>
        </p:spPr>
      </p:pic>
      <p:sp>
        <p:nvSpPr>
          <p:cNvPr id="121" name="TextBox 120"/>
          <p:cNvSpPr txBox="1"/>
          <p:nvPr/>
        </p:nvSpPr>
        <p:spPr>
          <a:xfrm>
            <a:off x="3373795" y="3346748"/>
            <a:ext cx="1024639" cy="369332"/>
          </a:xfrm>
          <a:prstGeom prst="rect">
            <a:avLst/>
          </a:prstGeom>
          <a:noFill/>
        </p:spPr>
        <p:txBody>
          <a:bodyPr wrap="none" rtlCol="0">
            <a:spAutoFit/>
          </a:bodyPr>
          <a:lstStyle/>
          <a:p>
            <a:r>
              <a:rPr lang="en-US" dirty="0" smtClean="0"/>
              <a:t>Surname</a:t>
            </a:r>
          </a:p>
        </p:txBody>
      </p:sp>
      <p:sp>
        <p:nvSpPr>
          <p:cNvPr id="122" name="TextBox 121"/>
          <p:cNvSpPr txBox="1"/>
          <p:nvPr/>
        </p:nvSpPr>
        <p:spPr>
          <a:xfrm>
            <a:off x="3835683" y="1197242"/>
            <a:ext cx="1873141" cy="461665"/>
          </a:xfrm>
          <a:prstGeom prst="rect">
            <a:avLst/>
          </a:prstGeom>
          <a:noFill/>
        </p:spPr>
        <p:txBody>
          <a:bodyPr wrap="none" rtlCol="0">
            <a:spAutoFit/>
          </a:bodyPr>
          <a:lstStyle/>
          <a:p>
            <a:r>
              <a:rPr lang="en-US" sz="2400" dirty="0" err="1" smtClean="0"/>
              <a:t>Async</a:t>
            </a:r>
            <a:r>
              <a:rPr lang="en-US" sz="2400" dirty="0" smtClean="0"/>
              <a:t> vs Sync</a:t>
            </a:r>
            <a:endParaRPr lang="en-US" sz="2400" dirty="0"/>
          </a:p>
        </p:txBody>
      </p:sp>
      <p:sp>
        <p:nvSpPr>
          <p:cNvPr id="43" name="Title 1"/>
          <p:cNvSpPr txBox="1">
            <a:spLocks/>
          </p:cNvSpPr>
          <p:nvPr/>
        </p:nvSpPr>
        <p:spPr>
          <a:xfrm>
            <a:off x="714887" y="43954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t>Logical replication</a:t>
            </a:r>
            <a:endParaRPr lang="en-US" sz="3600" dirty="0"/>
          </a:p>
        </p:txBody>
      </p:sp>
      <p:sp>
        <p:nvSpPr>
          <p:cNvPr id="44" name="Rectangle 43"/>
          <p:cNvSpPr/>
          <p:nvPr/>
        </p:nvSpPr>
        <p:spPr>
          <a:xfrm>
            <a:off x="374141" y="1447911"/>
            <a:ext cx="1302373" cy="54825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dirty="0" smtClean="0"/>
              <a:t>Logical Replication Slot 1</a:t>
            </a:r>
            <a:endParaRPr lang="en-US" sz="1200" dirty="0"/>
          </a:p>
        </p:txBody>
      </p:sp>
      <p:sp>
        <p:nvSpPr>
          <p:cNvPr id="45" name="Rectangle 44"/>
          <p:cNvSpPr/>
          <p:nvPr/>
        </p:nvSpPr>
        <p:spPr>
          <a:xfrm>
            <a:off x="460276" y="3990271"/>
            <a:ext cx="1302373" cy="54825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dirty="0" smtClean="0"/>
              <a:t>Logical Replication Slot 2</a:t>
            </a:r>
            <a:endParaRPr lang="en-US" sz="1200" dirty="0"/>
          </a:p>
        </p:txBody>
      </p:sp>
    </p:spTree>
    <p:extLst>
      <p:ext uri="{BB962C8B-B14F-4D97-AF65-F5344CB8AC3E}">
        <p14:creationId xmlns:p14="http://schemas.microsoft.com/office/powerpoint/2010/main" val="3068088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barn(inVertical)">
                                      <p:cBhvr>
                                        <p:cTn id="7" dur="500"/>
                                        <p:tgtEl>
                                          <p:spTgt spid="8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2"/>
                                        </p:tgtEl>
                                        <p:attrNameLst>
                                          <p:attrName>style.visibility</p:attrName>
                                        </p:attrNameLst>
                                      </p:cBhvr>
                                      <p:to>
                                        <p:strVal val="visible"/>
                                      </p:to>
                                    </p:set>
                                    <p:animEffect transition="in" filter="fade">
                                      <p:cBhvr>
                                        <p:cTn id="12" dur="1000"/>
                                        <p:tgtEl>
                                          <p:spTgt spid="112"/>
                                        </p:tgtEl>
                                      </p:cBhvr>
                                    </p:animEffect>
                                    <p:anim calcmode="lin" valueType="num">
                                      <p:cBhvr>
                                        <p:cTn id="13" dur="1000" fill="hold"/>
                                        <p:tgtEl>
                                          <p:spTgt spid="112"/>
                                        </p:tgtEl>
                                        <p:attrNameLst>
                                          <p:attrName>ppt_x</p:attrName>
                                        </p:attrNameLst>
                                      </p:cBhvr>
                                      <p:tavLst>
                                        <p:tav tm="0">
                                          <p:val>
                                            <p:strVal val="#ppt_x"/>
                                          </p:val>
                                        </p:tav>
                                        <p:tav tm="100000">
                                          <p:val>
                                            <p:strVal val="#ppt_x"/>
                                          </p:val>
                                        </p:tav>
                                      </p:tavLst>
                                    </p:anim>
                                    <p:anim calcmode="lin" valueType="num">
                                      <p:cBhvr>
                                        <p:cTn id="14" dur="1000" fill="hold"/>
                                        <p:tgtEl>
                                          <p:spTgt spid="1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3"/>
                                        </p:tgtEl>
                                        <p:attrNameLst>
                                          <p:attrName>style.visibility</p:attrName>
                                        </p:attrNameLst>
                                      </p:cBhvr>
                                      <p:to>
                                        <p:strVal val="visible"/>
                                      </p:to>
                                    </p:set>
                                    <p:animEffect transition="in" filter="fade">
                                      <p:cBhvr>
                                        <p:cTn id="17" dur="1000"/>
                                        <p:tgtEl>
                                          <p:spTgt spid="113"/>
                                        </p:tgtEl>
                                      </p:cBhvr>
                                    </p:animEffect>
                                    <p:anim calcmode="lin" valueType="num">
                                      <p:cBhvr>
                                        <p:cTn id="18" dur="1000" fill="hold"/>
                                        <p:tgtEl>
                                          <p:spTgt spid="113"/>
                                        </p:tgtEl>
                                        <p:attrNameLst>
                                          <p:attrName>ppt_x</p:attrName>
                                        </p:attrNameLst>
                                      </p:cBhvr>
                                      <p:tavLst>
                                        <p:tav tm="0">
                                          <p:val>
                                            <p:strVal val="#ppt_x"/>
                                          </p:val>
                                        </p:tav>
                                        <p:tav tm="100000">
                                          <p:val>
                                            <p:strVal val="#ppt_x"/>
                                          </p:val>
                                        </p:tav>
                                      </p:tavLst>
                                    </p:anim>
                                    <p:anim calcmode="lin" valueType="num">
                                      <p:cBhvr>
                                        <p:cTn id="19" dur="1000" fill="hold"/>
                                        <p:tgtEl>
                                          <p:spTgt spid="11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4"/>
                                        </p:tgtEl>
                                        <p:attrNameLst>
                                          <p:attrName>style.visibility</p:attrName>
                                        </p:attrNameLst>
                                      </p:cBhvr>
                                      <p:to>
                                        <p:strVal val="visible"/>
                                      </p:to>
                                    </p:set>
                                    <p:animEffect transition="in" filter="fade">
                                      <p:cBhvr>
                                        <p:cTn id="22" dur="1000"/>
                                        <p:tgtEl>
                                          <p:spTgt spid="114"/>
                                        </p:tgtEl>
                                      </p:cBhvr>
                                    </p:animEffect>
                                    <p:anim calcmode="lin" valueType="num">
                                      <p:cBhvr>
                                        <p:cTn id="23" dur="1000" fill="hold"/>
                                        <p:tgtEl>
                                          <p:spTgt spid="114"/>
                                        </p:tgtEl>
                                        <p:attrNameLst>
                                          <p:attrName>ppt_x</p:attrName>
                                        </p:attrNameLst>
                                      </p:cBhvr>
                                      <p:tavLst>
                                        <p:tav tm="0">
                                          <p:val>
                                            <p:strVal val="#ppt_x"/>
                                          </p:val>
                                        </p:tav>
                                        <p:tav tm="100000">
                                          <p:val>
                                            <p:strVal val="#ppt_x"/>
                                          </p:val>
                                        </p:tav>
                                      </p:tavLst>
                                    </p:anim>
                                    <p:anim calcmode="lin" valueType="num">
                                      <p:cBhvr>
                                        <p:cTn id="24" dur="1000" fill="hold"/>
                                        <p:tgtEl>
                                          <p:spTgt spid="11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fade">
                                      <p:cBhvr>
                                        <p:cTn id="27" dur="1000"/>
                                        <p:tgtEl>
                                          <p:spTgt spid="115"/>
                                        </p:tgtEl>
                                      </p:cBhvr>
                                    </p:animEffect>
                                    <p:anim calcmode="lin" valueType="num">
                                      <p:cBhvr>
                                        <p:cTn id="28" dur="1000" fill="hold"/>
                                        <p:tgtEl>
                                          <p:spTgt spid="115"/>
                                        </p:tgtEl>
                                        <p:attrNameLst>
                                          <p:attrName>ppt_x</p:attrName>
                                        </p:attrNameLst>
                                      </p:cBhvr>
                                      <p:tavLst>
                                        <p:tav tm="0">
                                          <p:val>
                                            <p:strVal val="#ppt_x"/>
                                          </p:val>
                                        </p:tav>
                                        <p:tav tm="100000">
                                          <p:val>
                                            <p:strVal val="#ppt_x"/>
                                          </p:val>
                                        </p:tav>
                                      </p:tavLst>
                                    </p:anim>
                                    <p:anim calcmode="lin" valueType="num">
                                      <p:cBhvr>
                                        <p:cTn id="29" dur="1000" fill="hold"/>
                                        <p:tgtEl>
                                          <p:spTgt spid="11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97"/>
                                        </p:tgtEl>
                                        <p:attrNameLst>
                                          <p:attrName>style.visibility</p:attrName>
                                        </p:attrNameLst>
                                      </p:cBhvr>
                                      <p:to>
                                        <p:strVal val="visible"/>
                                      </p:to>
                                    </p:set>
                                    <p:animEffect transition="in" filter="wipe(down)">
                                      <p:cBhvr>
                                        <p:cTn id="34" dur="500"/>
                                        <p:tgtEl>
                                          <p:spTgt spid="97"/>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down)">
                                      <p:cBhvr>
                                        <p:cTn id="37" dur="500"/>
                                        <p:tgtEl>
                                          <p:spTgt spid="4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81"/>
                                        </p:tgtEl>
                                        <p:attrNameLst>
                                          <p:attrName>style.visibility</p:attrName>
                                        </p:attrNameLst>
                                      </p:cBhvr>
                                      <p:to>
                                        <p:strVal val="visible"/>
                                      </p:to>
                                    </p:set>
                                    <p:animEffect transition="in" filter="fade">
                                      <p:cBhvr>
                                        <p:cTn id="47" dur="1000"/>
                                        <p:tgtEl>
                                          <p:spTgt spid="81"/>
                                        </p:tgtEl>
                                      </p:cBhvr>
                                    </p:animEffect>
                                    <p:anim calcmode="lin" valueType="num">
                                      <p:cBhvr>
                                        <p:cTn id="48" dur="1000" fill="hold"/>
                                        <p:tgtEl>
                                          <p:spTgt spid="81"/>
                                        </p:tgtEl>
                                        <p:attrNameLst>
                                          <p:attrName>ppt_x</p:attrName>
                                        </p:attrNameLst>
                                      </p:cBhvr>
                                      <p:tavLst>
                                        <p:tav tm="0">
                                          <p:val>
                                            <p:strVal val="#ppt_x"/>
                                          </p:val>
                                        </p:tav>
                                        <p:tav tm="100000">
                                          <p:val>
                                            <p:strVal val="#ppt_x"/>
                                          </p:val>
                                        </p:tav>
                                      </p:tavLst>
                                    </p:anim>
                                    <p:anim calcmode="lin" valueType="num">
                                      <p:cBhvr>
                                        <p:cTn id="49" dur="1000" fill="hold"/>
                                        <p:tgtEl>
                                          <p:spTgt spid="81"/>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fade">
                                      <p:cBhvr>
                                        <p:cTn id="52" dur="1000"/>
                                        <p:tgtEl>
                                          <p:spTgt spid="82"/>
                                        </p:tgtEl>
                                      </p:cBhvr>
                                    </p:animEffect>
                                    <p:anim calcmode="lin" valueType="num">
                                      <p:cBhvr>
                                        <p:cTn id="53" dur="1000" fill="hold"/>
                                        <p:tgtEl>
                                          <p:spTgt spid="82"/>
                                        </p:tgtEl>
                                        <p:attrNameLst>
                                          <p:attrName>ppt_x</p:attrName>
                                        </p:attrNameLst>
                                      </p:cBhvr>
                                      <p:tavLst>
                                        <p:tav tm="0">
                                          <p:val>
                                            <p:strVal val="#ppt_x"/>
                                          </p:val>
                                        </p:tav>
                                        <p:tav tm="100000">
                                          <p:val>
                                            <p:strVal val="#ppt_x"/>
                                          </p:val>
                                        </p:tav>
                                      </p:tavLst>
                                    </p:anim>
                                    <p:anim calcmode="lin" valueType="num">
                                      <p:cBhvr>
                                        <p:cTn id="54"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85"/>
                                        </p:tgtEl>
                                        <p:attrNameLst>
                                          <p:attrName>style.visibility</p:attrName>
                                        </p:attrNameLst>
                                      </p:cBhvr>
                                      <p:to>
                                        <p:strVal val="visible"/>
                                      </p:to>
                                    </p:set>
                                    <p:animEffect transition="in" filter="barn(inVertical)">
                                      <p:cBhvr>
                                        <p:cTn id="59" dur="500"/>
                                        <p:tgtEl>
                                          <p:spTgt spid="85"/>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90"/>
                                        </p:tgtEl>
                                        <p:attrNameLst>
                                          <p:attrName>style.visibility</p:attrName>
                                        </p:attrNameLst>
                                      </p:cBhvr>
                                      <p:to>
                                        <p:strVal val="visible"/>
                                      </p:to>
                                    </p:set>
                                    <p:anim calcmode="lin" valueType="num">
                                      <p:cBhvr additive="base">
                                        <p:cTn id="64" dur="500" fill="hold"/>
                                        <p:tgtEl>
                                          <p:spTgt spid="90"/>
                                        </p:tgtEl>
                                        <p:attrNameLst>
                                          <p:attrName>ppt_x</p:attrName>
                                        </p:attrNameLst>
                                      </p:cBhvr>
                                      <p:tavLst>
                                        <p:tav tm="0">
                                          <p:val>
                                            <p:strVal val="#ppt_x"/>
                                          </p:val>
                                        </p:tav>
                                        <p:tav tm="100000">
                                          <p:val>
                                            <p:strVal val="#ppt_x"/>
                                          </p:val>
                                        </p:tav>
                                      </p:tavLst>
                                    </p:anim>
                                    <p:anim calcmode="lin" valueType="num">
                                      <p:cBhvr additive="base">
                                        <p:cTn id="65"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500" fill="hold"/>
                                        <p:tgtEl>
                                          <p:spTgt spid="83"/>
                                        </p:tgtEl>
                                        <p:attrNameLst>
                                          <p:attrName>ppt_x</p:attrName>
                                        </p:attrNameLst>
                                      </p:cBhvr>
                                      <p:tavLst>
                                        <p:tav tm="0">
                                          <p:val>
                                            <p:strVal val="#ppt_x"/>
                                          </p:val>
                                        </p:tav>
                                        <p:tav tm="100000">
                                          <p:val>
                                            <p:strVal val="#ppt_x"/>
                                          </p:val>
                                        </p:tav>
                                      </p:tavLst>
                                    </p:anim>
                                    <p:anim calcmode="lin" valueType="num">
                                      <p:cBhvr additive="base">
                                        <p:cTn id="71" dur="500" fill="hold"/>
                                        <p:tgtEl>
                                          <p:spTgt spid="83"/>
                                        </p:tgtEl>
                                        <p:attrNameLst>
                                          <p:attrName>ppt_y</p:attrName>
                                        </p:attrNameLst>
                                      </p:cBhvr>
                                      <p:tavLst>
                                        <p:tav tm="0">
                                          <p:val>
                                            <p:strVal val="1+#ppt_h/2"/>
                                          </p:val>
                                        </p:tav>
                                        <p:tav tm="100000">
                                          <p:val>
                                            <p:strVal val="#ppt_y"/>
                                          </p:val>
                                        </p:tav>
                                      </p:tavLst>
                                    </p:anim>
                                  </p:childTnLst>
                                </p:cTn>
                              </p:par>
                              <p:par>
                                <p:cTn id="72" presetID="22" presetClass="entr" presetSubtype="4" fill="hold" grpId="0" nodeType="withEffect">
                                  <p:stCondLst>
                                    <p:cond delay="0"/>
                                  </p:stCondLst>
                                  <p:childTnLst>
                                    <p:set>
                                      <p:cBhvr>
                                        <p:cTn id="73" dur="1" fill="hold">
                                          <p:stCondLst>
                                            <p:cond delay="0"/>
                                          </p:stCondLst>
                                        </p:cTn>
                                        <p:tgtEl>
                                          <p:spTgt spid="45"/>
                                        </p:tgtEl>
                                        <p:attrNameLst>
                                          <p:attrName>style.visibility</p:attrName>
                                        </p:attrNameLst>
                                      </p:cBhvr>
                                      <p:to>
                                        <p:strVal val="visible"/>
                                      </p:to>
                                    </p:set>
                                    <p:animEffect transition="in" filter="wipe(down)">
                                      <p:cBhvr>
                                        <p:cTn id="74" dur="500"/>
                                        <p:tgtEl>
                                          <p:spTgt spid="45"/>
                                        </p:tgtEl>
                                      </p:cBhvr>
                                    </p:animEffect>
                                  </p:childTnLst>
                                </p:cTn>
                              </p:par>
                              <p:par>
                                <p:cTn id="75" presetID="10" presetClass="exit" presetSubtype="0" fill="hold" nodeType="withEffect">
                                  <p:stCondLst>
                                    <p:cond delay="0"/>
                                  </p:stCondLst>
                                  <p:childTnLst>
                                    <p:animEffect transition="out" filter="fade">
                                      <p:cBhvr>
                                        <p:cTn id="76" dur="500"/>
                                        <p:tgtEl>
                                          <p:spTgt spid="90"/>
                                        </p:tgtEl>
                                      </p:cBhvr>
                                    </p:animEffect>
                                    <p:set>
                                      <p:cBhvr>
                                        <p:cTn id="77" dur="1" fill="hold">
                                          <p:stCondLst>
                                            <p:cond delay="499"/>
                                          </p:stCondLst>
                                        </p:cTn>
                                        <p:tgtEl>
                                          <p:spTgt spid="90"/>
                                        </p:tgtEl>
                                        <p:attrNameLst>
                                          <p:attrName>style.visibility</p:attrName>
                                        </p:attrNameLst>
                                      </p:cBhvr>
                                      <p:to>
                                        <p:strVal val="hidden"/>
                                      </p:to>
                                    </p:set>
                                  </p:childTnLst>
                                </p:cTn>
                              </p:par>
                              <p:par>
                                <p:cTn id="78" presetID="16" presetClass="entr" presetSubtype="21" fill="hold" nodeType="withEffect">
                                  <p:stCondLst>
                                    <p:cond delay="0"/>
                                  </p:stCondLst>
                                  <p:childTnLst>
                                    <p:set>
                                      <p:cBhvr>
                                        <p:cTn id="79" dur="1" fill="hold">
                                          <p:stCondLst>
                                            <p:cond delay="0"/>
                                          </p:stCondLst>
                                        </p:cTn>
                                        <p:tgtEl>
                                          <p:spTgt spid="2060"/>
                                        </p:tgtEl>
                                        <p:attrNameLst>
                                          <p:attrName>style.visibility</p:attrName>
                                        </p:attrNameLst>
                                      </p:cBhvr>
                                      <p:to>
                                        <p:strVal val="visible"/>
                                      </p:to>
                                    </p:set>
                                    <p:animEffect transition="in" filter="barn(inVertical)">
                                      <p:cBhvr>
                                        <p:cTn id="80" dur="500"/>
                                        <p:tgtEl>
                                          <p:spTgt spid="2060"/>
                                        </p:tgtEl>
                                      </p:cBhvr>
                                    </p:animEffect>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nodeType="clickEffect">
                                  <p:stCondLst>
                                    <p:cond delay="0"/>
                                  </p:stCondLst>
                                  <p:childTnLst>
                                    <p:set>
                                      <p:cBhvr>
                                        <p:cTn id="84" dur="1" fill="hold">
                                          <p:stCondLst>
                                            <p:cond delay="0"/>
                                          </p:stCondLst>
                                        </p:cTn>
                                        <p:tgtEl>
                                          <p:spTgt spid="116"/>
                                        </p:tgtEl>
                                        <p:attrNameLst>
                                          <p:attrName>style.visibility</p:attrName>
                                        </p:attrNameLst>
                                      </p:cBhvr>
                                      <p:to>
                                        <p:strVal val="visible"/>
                                      </p:to>
                                    </p:set>
                                    <p:animEffect transition="in" filter="fade">
                                      <p:cBhvr>
                                        <p:cTn id="85" dur="1000"/>
                                        <p:tgtEl>
                                          <p:spTgt spid="116"/>
                                        </p:tgtEl>
                                      </p:cBhvr>
                                    </p:animEffect>
                                    <p:anim calcmode="lin" valueType="num">
                                      <p:cBhvr>
                                        <p:cTn id="86" dur="1000" fill="hold"/>
                                        <p:tgtEl>
                                          <p:spTgt spid="116"/>
                                        </p:tgtEl>
                                        <p:attrNameLst>
                                          <p:attrName>ppt_x</p:attrName>
                                        </p:attrNameLst>
                                      </p:cBhvr>
                                      <p:tavLst>
                                        <p:tav tm="0">
                                          <p:val>
                                            <p:strVal val="#ppt_x"/>
                                          </p:val>
                                        </p:tav>
                                        <p:tav tm="100000">
                                          <p:val>
                                            <p:strVal val="#ppt_x"/>
                                          </p:val>
                                        </p:tav>
                                      </p:tavLst>
                                    </p:anim>
                                    <p:anim calcmode="lin" valueType="num">
                                      <p:cBhvr>
                                        <p:cTn id="87" dur="1000" fill="hold"/>
                                        <p:tgtEl>
                                          <p:spTgt spid="116"/>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117"/>
                                        </p:tgtEl>
                                        <p:attrNameLst>
                                          <p:attrName>style.visibility</p:attrName>
                                        </p:attrNameLst>
                                      </p:cBhvr>
                                      <p:to>
                                        <p:strVal val="visible"/>
                                      </p:to>
                                    </p:set>
                                    <p:animEffect transition="in" filter="fade">
                                      <p:cBhvr>
                                        <p:cTn id="90" dur="1000"/>
                                        <p:tgtEl>
                                          <p:spTgt spid="117"/>
                                        </p:tgtEl>
                                      </p:cBhvr>
                                    </p:animEffect>
                                    <p:anim calcmode="lin" valueType="num">
                                      <p:cBhvr>
                                        <p:cTn id="91" dur="1000" fill="hold"/>
                                        <p:tgtEl>
                                          <p:spTgt spid="117"/>
                                        </p:tgtEl>
                                        <p:attrNameLst>
                                          <p:attrName>ppt_x</p:attrName>
                                        </p:attrNameLst>
                                      </p:cBhvr>
                                      <p:tavLst>
                                        <p:tav tm="0">
                                          <p:val>
                                            <p:strVal val="#ppt_x"/>
                                          </p:val>
                                        </p:tav>
                                        <p:tav tm="100000">
                                          <p:val>
                                            <p:strVal val="#ppt_x"/>
                                          </p:val>
                                        </p:tav>
                                      </p:tavLst>
                                    </p:anim>
                                    <p:anim calcmode="lin" valueType="num">
                                      <p:cBhvr>
                                        <p:cTn id="92" dur="1000" fill="hold"/>
                                        <p:tgtEl>
                                          <p:spTgt spid="117"/>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18"/>
                                        </p:tgtEl>
                                        <p:attrNameLst>
                                          <p:attrName>style.visibility</p:attrName>
                                        </p:attrNameLst>
                                      </p:cBhvr>
                                      <p:to>
                                        <p:strVal val="visible"/>
                                      </p:to>
                                    </p:set>
                                    <p:animEffect transition="in" filter="fade">
                                      <p:cBhvr>
                                        <p:cTn id="95" dur="1000"/>
                                        <p:tgtEl>
                                          <p:spTgt spid="118"/>
                                        </p:tgtEl>
                                      </p:cBhvr>
                                    </p:animEffect>
                                    <p:anim calcmode="lin" valueType="num">
                                      <p:cBhvr>
                                        <p:cTn id="96" dur="1000" fill="hold"/>
                                        <p:tgtEl>
                                          <p:spTgt spid="118"/>
                                        </p:tgtEl>
                                        <p:attrNameLst>
                                          <p:attrName>ppt_x</p:attrName>
                                        </p:attrNameLst>
                                      </p:cBhvr>
                                      <p:tavLst>
                                        <p:tav tm="0">
                                          <p:val>
                                            <p:strVal val="#ppt_x"/>
                                          </p:val>
                                        </p:tav>
                                        <p:tav tm="100000">
                                          <p:val>
                                            <p:strVal val="#ppt_x"/>
                                          </p:val>
                                        </p:tav>
                                      </p:tavLst>
                                    </p:anim>
                                    <p:anim calcmode="lin" valueType="num">
                                      <p:cBhvr>
                                        <p:cTn id="97" dur="1000" fill="hold"/>
                                        <p:tgtEl>
                                          <p:spTgt spid="118"/>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119"/>
                                        </p:tgtEl>
                                        <p:attrNameLst>
                                          <p:attrName>style.visibility</p:attrName>
                                        </p:attrNameLst>
                                      </p:cBhvr>
                                      <p:to>
                                        <p:strVal val="visible"/>
                                      </p:to>
                                    </p:set>
                                    <p:animEffect transition="in" filter="fade">
                                      <p:cBhvr>
                                        <p:cTn id="100" dur="1000"/>
                                        <p:tgtEl>
                                          <p:spTgt spid="119"/>
                                        </p:tgtEl>
                                      </p:cBhvr>
                                    </p:animEffect>
                                    <p:anim calcmode="lin" valueType="num">
                                      <p:cBhvr>
                                        <p:cTn id="101" dur="1000" fill="hold"/>
                                        <p:tgtEl>
                                          <p:spTgt spid="119"/>
                                        </p:tgtEl>
                                        <p:attrNameLst>
                                          <p:attrName>ppt_x</p:attrName>
                                        </p:attrNameLst>
                                      </p:cBhvr>
                                      <p:tavLst>
                                        <p:tav tm="0">
                                          <p:val>
                                            <p:strVal val="#ppt_x"/>
                                          </p:val>
                                        </p:tav>
                                        <p:tav tm="100000">
                                          <p:val>
                                            <p:strVal val="#ppt_x"/>
                                          </p:val>
                                        </p:tav>
                                      </p:tavLst>
                                    </p:anim>
                                    <p:anim calcmode="lin" valueType="num">
                                      <p:cBhvr>
                                        <p:cTn id="102" dur="1000" fill="hold"/>
                                        <p:tgtEl>
                                          <p:spTgt spid="119"/>
                                        </p:tgtEl>
                                        <p:attrNameLst>
                                          <p:attrName>ppt_y</p:attrName>
                                        </p:attrNameLst>
                                      </p:cBhvr>
                                      <p:tavLst>
                                        <p:tav tm="0">
                                          <p:val>
                                            <p:strVal val="#ppt_y+.1"/>
                                          </p:val>
                                        </p:tav>
                                        <p:tav tm="100000">
                                          <p:val>
                                            <p:strVal val="#ppt_y"/>
                                          </p:val>
                                        </p:tav>
                                      </p:tavLst>
                                    </p:anim>
                                  </p:childTnLst>
                                </p:cTn>
                              </p:par>
                              <p:par>
                                <p:cTn id="103" presetID="16" presetClass="entr" presetSubtype="21" fill="hold" nodeType="with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barn(inVertical)">
                                      <p:cBhvr>
                                        <p:cTn id="105" dur="500"/>
                                        <p:tgtEl>
                                          <p:spTgt spid="120"/>
                                        </p:tgtEl>
                                      </p:cBhvr>
                                    </p:animEffect>
                                  </p:childTnLst>
                                </p:cTn>
                              </p:par>
                              <p:par>
                                <p:cTn id="106" presetID="16" presetClass="entr" presetSubtype="21" fill="hold" grpId="0" nodeType="withEffect">
                                  <p:stCondLst>
                                    <p:cond delay="0"/>
                                  </p:stCondLst>
                                  <p:childTnLst>
                                    <p:set>
                                      <p:cBhvr>
                                        <p:cTn id="107" dur="1" fill="hold">
                                          <p:stCondLst>
                                            <p:cond delay="0"/>
                                          </p:stCondLst>
                                        </p:cTn>
                                        <p:tgtEl>
                                          <p:spTgt spid="121"/>
                                        </p:tgtEl>
                                        <p:attrNameLst>
                                          <p:attrName>style.visibility</p:attrName>
                                        </p:attrNameLst>
                                      </p:cBhvr>
                                      <p:to>
                                        <p:strVal val="visible"/>
                                      </p:to>
                                    </p:set>
                                    <p:animEffect transition="in" filter="barn(inVertical)">
                                      <p:cBhvr>
                                        <p:cTn id="108" dur="500"/>
                                        <p:tgtEl>
                                          <p:spTgt spid="121"/>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4" fill="hold" grpId="0" nodeType="clickEffect">
                                  <p:stCondLst>
                                    <p:cond delay="0"/>
                                  </p:stCondLst>
                                  <p:childTnLst>
                                    <p:set>
                                      <p:cBhvr>
                                        <p:cTn id="112" dur="1" fill="hold">
                                          <p:stCondLst>
                                            <p:cond delay="0"/>
                                          </p:stCondLst>
                                        </p:cTn>
                                        <p:tgtEl>
                                          <p:spTgt spid="99"/>
                                        </p:tgtEl>
                                        <p:attrNameLst>
                                          <p:attrName>style.visibility</p:attrName>
                                        </p:attrNameLst>
                                      </p:cBhvr>
                                      <p:to>
                                        <p:strVal val="visible"/>
                                      </p:to>
                                    </p:set>
                                    <p:animEffect transition="in" filter="wipe(down)">
                                      <p:cBhvr>
                                        <p:cTn id="113" dur="500"/>
                                        <p:tgtEl>
                                          <p:spTgt spid="99"/>
                                        </p:tgtEl>
                                      </p:cBhvr>
                                    </p:animEffect>
                                  </p:childTnLst>
                                </p:cTn>
                              </p:par>
                            </p:childTnLst>
                          </p:cTn>
                        </p:par>
                      </p:childTnLst>
                    </p:cTn>
                  </p:par>
                  <p:par>
                    <p:cTn id="114" fill="hold">
                      <p:stCondLst>
                        <p:cond delay="indefinite"/>
                      </p:stCondLst>
                      <p:childTnLst>
                        <p:par>
                          <p:cTn id="115" fill="hold">
                            <p:stCondLst>
                              <p:cond delay="0"/>
                            </p:stCondLst>
                            <p:childTnLst>
                              <p:par>
                                <p:cTn id="116" presetID="16" presetClass="entr" presetSubtype="21" fill="hold" nodeType="clickEffect">
                                  <p:stCondLst>
                                    <p:cond delay="0"/>
                                  </p:stCondLst>
                                  <p:childTnLst>
                                    <p:set>
                                      <p:cBhvr>
                                        <p:cTn id="117" dur="1" fill="hold">
                                          <p:stCondLst>
                                            <p:cond delay="0"/>
                                          </p:stCondLst>
                                        </p:cTn>
                                        <p:tgtEl>
                                          <p:spTgt spid="100"/>
                                        </p:tgtEl>
                                        <p:attrNameLst>
                                          <p:attrName>style.visibility</p:attrName>
                                        </p:attrNameLst>
                                      </p:cBhvr>
                                      <p:to>
                                        <p:strVal val="visible"/>
                                      </p:to>
                                    </p:set>
                                    <p:animEffect transition="in" filter="barn(inVertical)">
                                      <p:cBhvr>
                                        <p:cTn id="118" dur="500"/>
                                        <p:tgtEl>
                                          <p:spTgt spid="100"/>
                                        </p:tgtEl>
                                      </p:cBhvr>
                                    </p:animEffect>
                                  </p:childTnLst>
                                </p:cTn>
                              </p:par>
                              <p:par>
                                <p:cTn id="119" presetID="16" presetClass="entr" presetSubtype="21" fill="hold" grpId="0" nodeType="withEffect">
                                  <p:stCondLst>
                                    <p:cond delay="0"/>
                                  </p:stCondLst>
                                  <p:childTnLst>
                                    <p:set>
                                      <p:cBhvr>
                                        <p:cTn id="120" dur="1" fill="hold">
                                          <p:stCondLst>
                                            <p:cond delay="0"/>
                                          </p:stCondLst>
                                        </p:cTn>
                                        <p:tgtEl>
                                          <p:spTgt spid="102"/>
                                        </p:tgtEl>
                                        <p:attrNameLst>
                                          <p:attrName>style.visibility</p:attrName>
                                        </p:attrNameLst>
                                      </p:cBhvr>
                                      <p:to>
                                        <p:strVal val="visible"/>
                                      </p:to>
                                    </p:set>
                                    <p:animEffect transition="in" filter="barn(inVertical)">
                                      <p:cBhvr>
                                        <p:cTn id="121" dur="500"/>
                                        <p:tgtEl>
                                          <p:spTgt spid="102"/>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4" fill="hold" grpId="0" nodeType="clickEffect">
                                  <p:stCondLst>
                                    <p:cond delay="0"/>
                                  </p:stCondLst>
                                  <p:childTnLst>
                                    <p:set>
                                      <p:cBhvr>
                                        <p:cTn id="125" dur="1" fill="hold">
                                          <p:stCondLst>
                                            <p:cond delay="0"/>
                                          </p:stCondLst>
                                        </p:cTn>
                                        <p:tgtEl>
                                          <p:spTgt spid="103"/>
                                        </p:tgtEl>
                                        <p:attrNameLst>
                                          <p:attrName>style.visibility</p:attrName>
                                        </p:attrNameLst>
                                      </p:cBhvr>
                                      <p:to>
                                        <p:strVal val="visible"/>
                                      </p:to>
                                    </p:set>
                                    <p:animEffect transition="in" filter="wipe(down)">
                                      <p:cBhvr>
                                        <p:cTn id="126" dur="500"/>
                                        <p:tgtEl>
                                          <p:spTgt spid="103"/>
                                        </p:tgtEl>
                                      </p:cBhvr>
                                    </p:animEffect>
                                  </p:childTnLst>
                                </p:cTn>
                              </p:par>
                            </p:childTnLst>
                          </p:cTn>
                        </p:par>
                      </p:childTnLst>
                    </p:cTn>
                  </p:par>
                  <p:par>
                    <p:cTn id="127" fill="hold">
                      <p:stCondLst>
                        <p:cond delay="indefinite"/>
                      </p:stCondLst>
                      <p:childTnLst>
                        <p:par>
                          <p:cTn id="128" fill="hold">
                            <p:stCondLst>
                              <p:cond delay="0"/>
                            </p:stCondLst>
                            <p:childTnLst>
                              <p:par>
                                <p:cTn id="129" presetID="31" presetClass="entr" presetSubtype="0" fill="hold" nodeType="clickEffect">
                                  <p:stCondLst>
                                    <p:cond delay="0"/>
                                  </p:stCondLst>
                                  <p:childTnLst>
                                    <p:set>
                                      <p:cBhvr>
                                        <p:cTn id="130" dur="1" fill="hold">
                                          <p:stCondLst>
                                            <p:cond delay="0"/>
                                          </p:stCondLst>
                                        </p:cTn>
                                        <p:tgtEl>
                                          <p:spTgt spid="104"/>
                                        </p:tgtEl>
                                        <p:attrNameLst>
                                          <p:attrName>style.visibility</p:attrName>
                                        </p:attrNameLst>
                                      </p:cBhvr>
                                      <p:to>
                                        <p:strVal val="visible"/>
                                      </p:to>
                                    </p:set>
                                    <p:anim calcmode="lin" valueType="num">
                                      <p:cBhvr>
                                        <p:cTn id="131" dur="1000" fill="hold"/>
                                        <p:tgtEl>
                                          <p:spTgt spid="104"/>
                                        </p:tgtEl>
                                        <p:attrNameLst>
                                          <p:attrName>ppt_w</p:attrName>
                                        </p:attrNameLst>
                                      </p:cBhvr>
                                      <p:tavLst>
                                        <p:tav tm="0">
                                          <p:val>
                                            <p:fltVal val="0"/>
                                          </p:val>
                                        </p:tav>
                                        <p:tav tm="100000">
                                          <p:val>
                                            <p:strVal val="#ppt_w"/>
                                          </p:val>
                                        </p:tav>
                                      </p:tavLst>
                                    </p:anim>
                                    <p:anim calcmode="lin" valueType="num">
                                      <p:cBhvr>
                                        <p:cTn id="132" dur="1000" fill="hold"/>
                                        <p:tgtEl>
                                          <p:spTgt spid="104"/>
                                        </p:tgtEl>
                                        <p:attrNameLst>
                                          <p:attrName>ppt_h</p:attrName>
                                        </p:attrNameLst>
                                      </p:cBhvr>
                                      <p:tavLst>
                                        <p:tav tm="0">
                                          <p:val>
                                            <p:fltVal val="0"/>
                                          </p:val>
                                        </p:tav>
                                        <p:tav tm="100000">
                                          <p:val>
                                            <p:strVal val="#ppt_h"/>
                                          </p:val>
                                        </p:tav>
                                      </p:tavLst>
                                    </p:anim>
                                    <p:anim calcmode="lin" valueType="num">
                                      <p:cBhvr>
                                        <p:cTn id="133" dur="1000" fill="hold"/>
                                        <p:tgtEl>
                                          <p:spTgt spid="104"/>
                                        </p:tgtEl>
                                        <p:attrNameLst>
                                          <p:attrName>style.rotation</p:attrName>
                                        </p:attrNameLst>
                                      </p:cBhvr>
                                      <p:tavLst>
                                        <p:tav tm="0">
                                          <p:val>
                                            <p:fltVal val="90"/>
                                          </p:val>
                                        </p:tav>
                                        <p:tav tm="100000">
                                          <p:val>
                                            <p:fltVal val="0"/>
                                          </p:val>
                                        </p:tav>
                                      </p:tavLst>
                                    </p:anim>
                                    <p:animEffect transition="in" filter="fade">
                                      <p:cBhvr>
                                        <p:cTn id="134" dur="1000"/>
                                        <p:tgtEl>
                                          <p:spTgt spid="104"/>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4" fill="hold" grpId="0" nodeType="clickEffect">
                                  <p:stCondLst>
                                    <p:cond delay="0"/>
                                  </p:stCondLst>
                                  <p:childTnLst>
                                    <p:set>
                                      <p:cBhvr>
                                        <p:cTn id="138" dur="1" fill="hold">
                                          <p:stCondLst>
                                            <p:cond delay="0"/>
                                          </p:stCondLst>
                                        </p:cTn>
                                        <p:tgtEl>
                                          <p:spTgt spid="122"/>
                                        </p:tgtEl>
                                        <p:attrNameLst>
                                          <p:attrName>style.visibility</p:attrName>
                                        </p:attrNameLst>
                                      </p:cBhvr>
                                      <p:to>
                                        <p:strVal val="visible"/>
                                      </p:to>
                                    </p:set>
                                    <p:animEffect transition="in" filter="wipe(down)">
                                      <p:cBhvr>
                                        <p:cTn id="139"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83" grpId="0" animBg="1"/>
      <p:bldP spid="84" grpId="0" animBg="1"/>
      <p:bldP spid="85" grpId="0" animBg="1"/>
      <p:bldP spid="97" grpId="0" animBg="1"/>
      <p:bldP spid="99" grpId="0" animBg="1"/>
      <p:bldP spid="102" grpId="0"/>
      <p:bldP spid="103" grpId="0" animBg="1"/>
      <p:bldP spid="114" grpId="0"/>
      <p:bldP spid="115" grpId="0"/>
      <p:bldP spid="118" grpId="0"/>
      <p:bldP spid="119" grpId="0"/>
      <p:bldP spid="121" grpId="0"/>
      <p:bldP spid="122" grpId="0"/>
      <p:bldP spid="44" grpId="0" animBg="1"/>
      <p:bldP spid="4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202" y="-41299"/>
            <a:ext cx="10515600" cy="1325563"/>
          </a:xfrm>
        </p:spPr>
        <p:txBody>
          <a:bodyPr/>
          <a:lstStyle/>
          <a:p>
            <a:r>
              <a:rPr lang="en-US" b="1" dirty="0"/>
              <a:t>Logical replication</a:t>
            </a:r>
            <a:endParaRPr lang="en-US" dirty="0"/>
          </a:p>
        </p:txBody>
      </p:sp>
      <p:sp>
        <p:nvSpPr>
          <p:cNvPr id="10" name="Title 1"/>
          <p:cNvSpPr txBox="1">
            <a:spLocks/>
          </p:cNvSpPr>
          <p:nvPr/>
        </p:nvSpPr>
        <p:spPr>
          <a:xfrm>
            <a:off x="838200" y="360717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smtClean="0">
                <a:solidFill>
                  <a:srgbClr val="FFC000"/>
                </a:solidFill>
              </a:rPr>
              <a:t>Streaming replication</a:t>
            </a:r>
            <a:endParaRPr lang="en-US" sz="2800" dirty="0">
              <a:solidFill>
                <a:srgbClr val="FFC000"/>
              </a:solidFill>
            </a:endParaRPr>
          </a:p>
        </p:txBody>
      </p:sp>
      <p:pic>
        <p:nvPicPr>
          <p:cNvPr id="31" name="Picture 8" descr="Image result for databa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4040" y="5057600"/>
            <a:ext cx="596756" cy="764981"/>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p:cNvSpPr txBox="1"/>
          <p:nvPr/>
        </p:nvSpPr>
        <p:spPr>
          <a:xfrm>
            <a:off x="1699741" y="5822581"/>
            <a:ext cx="1114111" cy="369332"/>
          </a:xfrm>
          <a:prstGeom prst="rect">
            <a:avLst/>
          </a:prstGeom>
          <a:noFill/>
        </p:spPr>
        <p:txBody>
          <a:bodyPr wrap="square" rtlCol="0">
            <a:spAutoFit/>
          </a:bodyPr>
          <a:lstStyle/>
          <a:p>
            <a:r>
              <a:rPr lang="en-US" dirty="0" smtClean="0"/>
              <a:t>Master</a:t>
            </a:r>
            <a:endParaRPr lang="en-US" dirty="0"/>
          </a:p>
        </p:txBody>
      </p:sp>
      <p:pic>
        <p:nvPicPr>
          <p:cNvPr id="53" name="Picture 8" descr="Image result for databas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39104" y="4968041"/>
            <a:ext cx="569720" cy="730323"/>
          </a:xfrm>
          <a:prstGeom prst="rect">
            <a:avLst/>
          </a:prstGeom>
          <a:noFill/>
          <a:extLst>
            <a:ext uri="{909E8E84-426E-40DD-AFC4-6F175D3DCCD1}">
              <a14:hiddenFill xmlns:a14="http://schemas.microsoft.com/office/drawing/2010/main">
                <a:solidFill>
                  <a:srgbClr val="FFFFFF"/>
                </a:solidFill>
              </a14:hiddenFill>
            </a:ext>
          </a:extLst>
        </p:spPr>
      </p:pic>
      <p:sp>
        <p:nvSpPr>
          <p:cNvPr id="57" name="TextBox 56"/>
          <p:cNvSpPr txBox="1"/>
          <p:nvPr/>
        </p:nvSpPr>
        <p:spPr>
          <a:xfrm>
            <a:off x="5090219" y="5667101"/>
            <a:ext cx="667490" cy="369332"/>
          </a:xfrm>
          <a:prstGeom prst="rect">
            <a:avLst/>
          </a:prstGeom>
          <a:noFill/>
        </p:spPr>
        <p:txBody>
          <a:bodyPr wrap="none" rtlCol="0">
            <a:spAutoFit/>
          </a:bodyPr>
          <a:lstStyle/>
          <a:p>
            <a:r>
              <a:rPr lang="en-US" dirty="0" smtClean="0"/>
              <a:t>Slave</a:t>
            </a:r>
          </a:p>
        </p:txBody>
      </p:sp>
      <p:cxnSp>
        <p:nvCxnSpPr>
          <p:cNvPr id="4" name="Straight Arrow Connector 3"/>
          <p:cNvCxnSpPr/>
          <p:nvPr/>
        </p:nvCxnSpPr>
        <p:spPr>
          <a:xfrm flipV="1">
            <a:off x="2706130" y="5314639"/>
            <a:ext cx="2243775" cy="416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V="1">
            <a:off x="5898023" y="5288950"/>
            <a:ext cx="2418076" cy="256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70" name="Picture 8" descr="Image result for databas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86405" y="4936632"/>
            <a:ext cx="569720" cy="730323"/>
          </a:xfrm>
          <a:prstGeom prst="rect">
            <a:avLst/>
          </a:prstGeom>
          <a:noFill/>
          <a:extLst>
            <a:ext uri="{909E8E84-426E-40DD-AFC4-6F175D3DCCD1}">
              <a14:hiddenFill xmlns:a14="http://schemas.microsoft.com/office/drawing/2010/main">
                <a:solidFill>
                  <a:srgbClr val="FFFFFF"/>
                </a:solidFill>
              </a14:hiddenFill>
            </a:ext>
          </a:extLst>
        </p:spPr>
      </p:pic>
      <p:sp>
        <p:nvSpPr>
          <p:cNvPr id="71" name="TextBox 70"/>
          <p:cNvSpPr txBox="1"/>
          <p:nvPr/>
        </p:nvSpPr>
        <p:spPr>
          <a:xfrm>
            <a:off x="8537520" y="5667101"/>
            <a:ext cx="667490" cy="369332"/>
          </a:xfrm>
          <a:prstGeom prst="rect">
            <a:avLst/>
          </a:prstGeom>
          <a:noFill/>
        </p:spPr>
        <p:txBody>
          <a:bodyPr wrap="none" rtlCol="0">
            <a:spAutoFit/>
          </a:bodyPr>
          <a:lstStyle/>
          <a:p>
            <a:r>
              <a:rPr lang="en-US" dirty="0" smtClean="0"/>
              <a:t>Slave</a:t>
            </a:r>
          </a:p>
        </p:txBody>
      </p:sp>
      <p:sp>
        <p:nvSpPr>
          <p:cNvPr id="74" name="TextBox 73"/>
          <p:cNvSpPr txBox="1"/>
          <p:nvPr/>
        </p:nvSpPr>
        <p:spPr>
          <a:xfrm>
            <a:off x="2823920" y="5898855"/>
            <a:ext cx="1450598" cy="646331"/>
          </a:xfrm>
          <a:prstGeom prst="rect">
            <a:avLst/>
          </a:prstGeom>
          <a:noFill/>
        </p:spPr>
        <p:txBody>
          <a:bodyPr wrap="square" rtlCol="0">
            <a:spAutoFit/>
          </a:bodyPr>
          <a:lstStyle/>
          <a:p>
            <a:r>
              <a:rPr lang="en-US" dirty="0" smtClean="0"/>
              <a:t>Streaming Replication</a:t>
            </a:r>
            <a:endParaRPr lang="en-US" dirty="0"/>
          </a:p>
        </p:txBody>
      </p:sp>
      <p:sp>
        <p:nvSpPr>
          <p:cNvPr id="75" name="TextBox 74"/>
          <p:cNvSpPr txBox="1"/>
          <p:nvPr/>
        </p:nvSpPr>
        <p:spPr>
          <a:xfrm>
            <a:off x="6550885" y="5898854"/>
            <a:ext cx="1450598" cy="646331"/>
          </a:xfrm>
          <a:prstGeom prst="rect">
            <a:avLst/>
          </a:prstGeom>
          <a:noFill/>
        </p:spPr>
        <p:txBody>
          <a:bodyPr wrap="square" rtlCol="0">
            <a:spAutoFit/>
          </a:bodyPr>
          <a:lstStyle/>
          <a:p>
            <a:r>
              <a:rPr lang="en-US" dirty="0" smtClean="0"/>
              <a:t>Cascading Replication</a:t>
            </a:r>
            <a:endParaRPr lang="en-US" dirty="0"/>
          </a:p>
        </p:txBody>
      </p:sp>
      <p:pic>
        <p:nvPicPr>
          <p:cNvPr id="78" name="Picture 8" descr="Image result for databas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2308" y="1867911"/>
            <a:ext cx="1106261" cy="1418114"/>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8" descr="Image result for databas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50885" y="1807164"/>
            <a:ext cx="1106261" cy="1418114"/>
          </a:xfrm>
          <a:prstGeom prst="rect">
            <a:avLst/>
          </a:prstGeom>
          <a:noFill/>
          <a:extLst>
            <a:ext uri="{909E8E84-426E-40DD-AFC4-6F175D3DCCD1}">
              <a14:hiddenFill xmlns:a14="http://schemas.microsoft.com/office/drawing/2010/main">
                <a:solidFill>
                  <a:srgbClr val="FFFFFF"/>
                </a:solidFill>
              </a14:hiddenFill>
            </a:ext>
          </a:extLst>
        </p:spPr>
      </p:pic>
      <p:sp>
        <p:nvSpPr>
          <p:cNvPr id="94" name="TextBox 93"/>
          <p:cNvSpPr txBox="1"/>
          <p:nvPr/>
        </p:nvSpPr>
        <p:spPr>
          <a:xfrm>
            <a:off x="1018307" y="3384316"/>
            <a:ext cx="1114111" cy="369332"/>
          </a:xfrm>
          <a:prstGeom prst="rect">
            <a:avLst/>
          </a:prstGeom>
          <a:noFill/>
        </p:spPr>
        <p:txBody>
          <a:bodyPr wrap="square" rtlCol="0">
            <a:spAutoFit/>
          </a:bodyPr>
          <a:lstStyle/>
          <a:p>
            <a:r>
              <a:rPr lang="en-US" dirty="0" smtClean="0"/>
              <a:t>DB A</a:t>
            </a:r>
            <a:endParaRPr lang="en-US" dirty="0"/>
          </a:p>
        </p:txBody>
      </p:sp>
      <p:sp>
        <p:nvSpPr>
          <p:cNvPr id="42" name="Rectangle 41"/>
          <p:cNvSpPr/>
          <p:nvPr/>
        </p:nvSpPr>
        <p:spPr>
          <a:xfrm>
            <a:off x="4742666" y="1949551"/>
            <a:ext cx="1607227" cy="431546"/>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smtClean="0"/>
              <a:t>Sub 1</a:t>
            </a:r>
            <a:endParaRPr lang="en-US" dirty="0"/>
          </a:p>
        </p:txBody>
      </p:sp>
      <p:sp>
        <p:nvSpPr>
          <p:cNvPr id="43" name="Rectangle 42"/>
          <p:cNvSpPr/>
          <p:nvPr/>
        </p:nvSpPr>
        <p:spPr>
          <a:xfrm>
            <a:off x="2026870" y="1981027"/>
            <a:ext cx="1607227" cy="431546"/>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smtClean="0"/>
              <a:t>Pub </a:t>
            </a:r>
            <a:r>
              <a:rPr lang="en-US" dirty="0"/>
              <a:t>1</a:t>
            </a:r>
          </a:p>
        </p:txBody>
      </p:sp>
      <p:pic>
        <p:nvPicPr>
          <p:cNvPr id="44" name="Picture 2" descr="Ä°lgili resim"/>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2348" y="1281388"/>
            <a:ext cx="425435" cy="425435"/>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p:cNvSpPr txBox="1"/>
          <p:nvPr/>
        </p:nvSpPr>
        <p:spPr>
          <a:xfrm>
            <a:off x="955627" y="948884"/>
            <a:ext cx="1024639" cy="369332"/>
          </a:xfrm>
          <a:prstGeom prst="rect">
            <a:avLst/>
          </a:prstGeom>
          <a:noFill/>
        </p:spPr>
        <p:txBody>
          <a:bodyPr wrap="none" rtlCol="0">
            <a:spAutoFit/>
          </a:bodyPr>
          <a:lstStyle/>
          <a:p>
            <a:r>
              <a:rPr lang="en-US" dirty="0" smtClean="0"/>
              <a:t>Surname</a:t>
            </a:r>
          </a:p>
        </p:txBody>
      </p:sp>
      <p:sp>
        <p:nvSpPr>
          <p:cNvPr id="46" name="TextBox 45"/>
          <p:cNvSpPr txBox="1"/>
          <p:nvPr/>
        </p:nvSpPr>
        <p:spPr>
          <a:xfrm>
            <a:off x="6864716" y="3359664"/>
            <a:ext cx="1114111" cy="369332"/>
          </a:xfrm>
          <a:prstGeom prst="rect">
            <a:avLst/>
          </a:prstGeom>
          <a:noFill/>
        </p:spPr>
        <p:txBody>
          <a:bodyPr wrap="square" rtlCol="0">
            <a:spAutoFit/>
          </a:bodyPr>
          <a:lstStyle/>
          <a:p>
            <a:r>
              <a:rPr lang="en-US" dirty="0" smtClean="0"/>
              <a:t>DB B</a:t>
            </a:r>
            <a:endParaRPr lang="en-US" dirty="0"/>
          </a:p>
        </p:txBody>
      </p:sp>
      <p:pic>
        <p:nvPicPr>
          <p:cNvPr id="47" name="Picture 2" descr="Ä°lgili resim"/>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64716" y="1222538"/>
            <a:ext cx="425435" cy="425435"/>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p:cNvSpPr txBox="1"/>
          <p:nvPr/>
        </p:nvSpPr>
        <p:spPr>
          <a:xfrm>
            <a:off x="6723685" y="891574"/>
            <a:ext cx="933461" cy="369332"/>
          </a:xfrm>
          <a:prstGeom prst="rect">
            <a:avLst/>
          </a:prstGeom>
          <a:noFill/>
        </p:spPr>
        <p:txBody>
          <a:bodyPr wrap="none" rtlCol="0">
            <a:spAutoFit/>
          </a:bodyPr>
          <a:lstStyle/>
          <a:p>
            <a:r>
              <a:rPr lang="en-US" dirty="0" smtClean="0"/>
              <a:t>Address</a:t>
            </a:r>
          </a:p>
        </p:txBody>
      </p:sp>
      <p:pic>
        <p:nvPicPr>
          <p:cNvPr id="3078" name="Picture 6" descr="question mark ile ilgili gÃ¶rsel sonucu"/>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07870" y="815525"/>
            <a:ext cx="742612" cy="1063373"/>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flipH="1">
            <a:off x="3721851" y="2165324"/>
            <a:ext cx="91464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4742666" y="2670478"/>
            <a:ext cx="1607227" cy="431546"/>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smtClean="0"/>
              <a:t>Pub 2</a:t>
            </a:r>
            <a:endParaRPr lang="en-US" dirty="0"/>
          </a:p>
        </p:txBody>
      </p:sp>
      <p:sp>
        <p:nvSpPr>
          <p:cNvPr id="58" name="Rectangle 57"/>
          <p:cNvSpPr/>
          <p:nvPr/>
        </p:nvSpPr>
        <p:spPr>
          <a:xfrm>
            <a:off x="2049606" y="2670478"/>
            <a:ext cx="1607227" cy="431546"/>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smtClean="0"/>
              <a:t>Sub </a:t>
            </a:r>
            <a:r>
              <a:rPr lang="en-US" dirty="0"/>
              <a:t>2</a:t>
            </a:r>
          </a:p>
        </p:txBody>
      </p:sp>
      <p:cxnSp>
        <p:nvCxnSpPr>
          <p:cNvPr id="11" name="Straight Arrow Connector 10"/>
          <p:cNvCxnSpPr/>
          <p:nvPr/>
        </p:nvCxnSpPr>
        <p:spPr>
          <a:xfrm>
            <a:off x="3828017" y="2872816"/>
            <a:ext cx="72246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9" name="Picture 8" descr="ok check ile ilgili gÃ¶rsel sonucu"/>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48081" y="275474"/>
            <a:ext cx="1080101" cy="1080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6727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500"/>
                                        <p:tgtEl>
                                          <p:spTgt spid="4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fade">
                                      <p:cBhvr>
                                        <p:cTn id="18" dur="500"/>
                                        <p:tgtEl>
                                          <p:spTgt spid="4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078"/>
                                        </p:tgtEl>
                                        <p:attrNameLst>
                                          <p:attrName>style.visibility</p:attrName>
                                        </p:attrNameLst>
                                      </p:cBhvr>
                                      <p:to>
                                        <p:strVal val="visible"/>
                                      </p:to>
                                    </p:set>
                                    <p:anim calcmode="lin" valueType="num">
                                      <p:cBhvr additive="base">
                                        <p:cTn id="23" dur="500" fill="hold"/>
                                        <p:tgtEl>
                                          <p:spTgt spid="3078"/>
                                        </p:tgtEl>
                                        <p:attrNameLst>
                                          <p:attrName>ppt_x</p:attrName>
                                        </p:attrNameLst>
                                      </p:cBhvr>
                                      <p:tavLst>
                                        <p:tav tm="0">
                                          <p:val>
                                            <p:strVal val="#ppt_x"/>
                                          </p:val>
                                        </p:tav>
                                        <p:tav tm="100000">
                                          <p:val>
                                            <p:strVal val="#ppt_x"/>
                                          </p:val>
                                        </p:tav>
                                      </p:tavLst>
                                    </p:anim>
                                    <p:anim calcmode="lin" valueType="num">
                                      <p:cBhvr additive="base">
                                        <p:cTn id="24" dur="500" fill="hold"/>
                                        <p:tgtEl>
                                          <p:spTgt spid="307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fade">
                                      <p:cBhvr>
                                        <p:cTn id="29" dur="500"/>
                                        <p:tgtEl>
                                          <p:spTgt spid="43"/>
                                        </p:tgtEl>
                                      </p:cBhvr>
                                    </p:animEffect>
                                  </p:childTnLst>
                                </p:cTn>
                              </p:par>
                              <p:par>
                                <p:cTn id="30" presetID="10" presetClass="exit" presetSubtype="0" fill="hold" nodeType="withEffect">
                                  <p:stCondLst>
                                    <p:cond delay="0"/>
                                  </p:stCondLst>
                                  <p:childTnLst>
                                    <p:animEffect transition="out" filter="fade">
                                      <p:cBhvr>
                                        <p:cTn id="31" dur="500"/>
                                        <p:tgtEl>
                                          <p:spTgt spid="3078"/>
                                        </p:tgtEl>
                                      </p:cBhvr>
                                    </p:animEffect>
                                    <p:set>
                                      <p:cBhvr>
                                        <p:cTn id="32" dur="1" fill="hold">
                                          <p:stCondLst>
                                            <p:cond delay="499"/>
                                          </p:stCondLst>
                                        </p:cTn>
                                        <p:tgtEl>
                                          <p:spTgt spid="307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500"/>
                                        <p:tgtEl>
                                          <p:spTgt spid="4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down)">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50" presetClass="path" presetSubtype="0" accel="50000" decel="50000" fill="hold" nodeType="clickEffect">
                                  <p:stCondLst>
                                    <p:cond delay="0"/>
                                  </p:stCondLst>
                                  <p:childTnLst>
                                    <p:animMotion origin="layout" path="M -2.5E-6 -4.07407E-6 L 0.0388 -4.07407E-6 C 0.05612 -4.07407E-6 0.07761 0.02732 0.07761 0.04954 L 0.07761 0.09908 " pathEditMode="relative" rAng="0" ptsTypes="AAAA">
                                      <p:cBhvr>
                                        <p:cTn id="46" dur="2000" fill="hold"/>
                                        <p:tgtEl>
                                          <p:spTgt spid="44"/>
                                        </p:tgtEl>
                                        <p:attrNameLst>
                                          <p:attrName>ppt_x</p:attrName>
                                          <p:attrName>ppt_y</p:attrName>
                                        </p:attrNameLst>
                                      </p:cBhvr>
                                      <p:rCtr x="3880" y="4954"/>
                                    </p:animMotion>
                                  </p:childTnLst>
                                </p:cTn>
                              </p:par>
                              <p:par>
                                <p:cTn id="47" presetID="50" presetClass="path" presetSubtype="0" accel="50000" decel="50000" fill="hold" grpId="1" nodeType="withEffect">
                                  <p:stCondLst>
                                    <p:cond delay="0"/>
                                  </p:stCondLst>
                                  <p:childTnLst>
                                    <p:animMotion origin="layout" path="M -2.5E-6 2.22222E-6 L 0.0388 2.22222E-6 C 0.05612 2.22222E-6 0.07761 0.02731 0.07761 0.04953 L 0.07761 0.09907 " pathEditMode="relative" rAng="0" ptsTypes="AAAA">
                                      <p:cBhvr>
                                        <p:cTn id="48" dur="2000" fill="hold"/>
                                        <p:tgtEl>
                                          <p:spTgt spid="45"/>
                                        </p:tgtEl>
                                        <p:attrNameLst>
                                          <p:attrName>ppt_x</p:attrName>
                                          <p:attrName>ppt_y</p:attrName>
                                        </p:attrNameLst>
                                      </p:cBhvr>
                                      <p:rCtr x="3880" y="4954"/>
                                    </p:animMotion>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500"/>
                                        <p:tgtEl>
                                          <p:spTgt spid="5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58"/>
                                        </p:tgtEl>
                                        <p:attrNameLst>
                                          <p:attrName>style.visibility</p:attrName>
                                        </p:attrNameLst>
                                      </p:cBhvr>
                                      <p:to>
                                        <p:strVal val="visible"/>
                                      </p:to>
                                    </p:set>
                                    <p:animEffect transition="in" filter="fade">
                                      <p:cBhvr>
                                        <p:cTn id="58" dur="500"/>
                                        <p:tgtEl>
                                          <p:spTgt spid="58"/>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childTnLst>
                    </p:cTn>
                  </p:par>
                  <p:par>
                    <p:cTn id="64" fill="hold">
                      <p:stCondLst>
                        <p:cond delay="indefinite"/>
                      </p:stCondLst>
                      <p:childTnLst>
                        <p:par>
                          <p:cTn id="65" fill="hold">
                            <p:stCondLst>
                              <p:cond delay="0"/>
                            </p:stCondLst>
                            <p:childTnLst>
                              <p:par>
                                <p:cTn id="66" presetID="50" presetClass="path" presetSubtype="0" accel="50000" decel="50000" fill="hold" nodeType="clickEffect">
                                  <p:stCondLst>
                                    <p:cond delay="0"/>
                                  </p:stCondLst>
                                  <p:childTnLst>
                                    <p:animMotion origin="layout" path="M 1.25E-6 7.40741E-7 L -0.04141 7.40741E-7 C -0.06003 7.40741E-7 -0.08281 0.05764 -0.08281 0.10486 L -0.08281 0.20972 " pathEditMode="relative" rAng="0" ptsTypes="AAAA">
                                      <p:cBhvr>
                                        <p:cTn id="67" dur="2000" fill="hold"/>
                                        <p:tgtEl>
                                          <p:spTgt spid="47"/>
                                        </p:tgtEl>
                                        <p:attrNameLst>
                                          <p:attrName>ppt_x</p:attrName>
                                          <p:attrName>ppt_y</p:attrName>
                                        </p:attrNameLst>
                                      </p:cBhvr>
                                      <p:rCtr x="-4141" y="10486"/>
                                    </p:animMotion>
                                  </p:childTnLst>
                                </p:cTn>
                              </p:par>
                              <p:par>
                                <p:cTn id="68" presetID="50" presetClass="path" presetSubtype="0" accel="50000" decel="50000" fill="hold" grpId="1" nodeType="withEffect">
                                  <p:stCondLst>
                                    <p:cond delay="0"/>
                                  </p:stCondLst>
                                  <p:childTnLst>
                                    <p:animMotion origin="layout" path="M -3.54167E-6 -4.44444E-6 L -0.0414 -4.44444E-6 C -0.06002 -4.44444E-6 -0.08281 0.05764 -0.08281 0.10487 L -0.08281 0.20973 " pathEditMode="relative" rAng="0" ptsTypes="AAAA">
                                      <p:cBhvr>
                                        <p:cTn id="69" dur="2000" fill="hold"/>
                                        <p:tgtEl>
                                          <p:spTgt spid="48"/>
                                        </p:tgtEl>
                                        <p:attrNameLst>
                                          <p:attrName>ppt_x</p:attrName>
                                          <p:attrName>ppt_y</p:attrName>
                                        </p:attrNameLst>
                                      </p:cBhvr>
                                      <p:rCtr x="-4141" y="10486"/>
                                    </p:animMotion>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5" grpId="0"/>
      <p:bldP spid="45" grpId="1"/>
      <p:bldP spid="48" grpId="0"/>
      <p:bldP spid="48" grpId="1"/>
      <p:bldP spid="56" grpId="0" animBg="1"/>
      <p:bldP spid="5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202" y="-41299"/>
            <a:ext cx="10515600" cy="1325563"/>
          </a:xfrm>
        </p:spPr>
        <p:txBody>
          <a:bodyPr/>
          <a:lstStyle/>
          <a:p>
            <a:r>
              <a:rPr lang="en-US" b="1" dirty="0"/>
              <a:t>Logical replication</a:t>
            </a:r>
            <a:endParaRPr lang="en-US" dirty="0"/>
          </a:p>
        </p:txBody>
      </p:sp>
      <p:sp>
        <p:nvSpPr>
          <p:cNvPr id="10" name="Title 1"/>
          <p:cNvSpPr txBox="1">
            <a:spLocks/>
          </p:cNvSpPr>
          <p:nvPr/>
        </p:nvSpPr>
        <p:spPr>
          <a:xfrm>
            <a:off x="838200" y="360717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smtClean="0">
                <a:solidFill>
                  <a:srgbClr val="FFC000"/>
                </a:solidFill>
              </a:rPr>
              <a:t>Streaming replication</a:t>
            </a:r>
            <a:endParaRPr lang="en-US" sz="2800" dirty="0">
              <a:solidFill>
                <a:srgbClr val="FFC000"/>
              </a:solidFill>
            </a:endParaRPr>
          </a:p>
        </p:txBody>
      </p:sp>
      <p:pic>
        <p:nvPicPr>
          <p:cNvPr id="31" name="Picture 8" descr="Image result for databa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4040" y="5057600"/>
            <a:ext cx="596756" cy="764981"/>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p:cNvSpPr txBox="1"/>
          <p:nvPr/>
        </p:nvSpPr>
        <p:spPr>
          <a:xfrm>
            <a:off x="1699741" y="5822581"/>
            <a:ext cx="1114111" cy="369332"/>
          </a:xfrm>
          <a:prstGeom prst="rect">
            <a:avLst/>
          </a:prstGeom>
          <a:noFill/>
        </p:spPr>
        <p:txBody>
          <a:bodyPr wrap="square" rtlCol="0">
            <a:spAutoFit/>
          </a:bodyPr>
          <a:lstStyle/>
          <a:p>
            <a:r>
              <a:rPr lang="en-US" dirty="0" smtClean="0"/>
              <a:t>Master</a:t>
            </a:r>
            <a:endParaRPr lang="en-US" dirty="0"/>
          </a:p>
        </p:txBody>
      </p:sp>
      <p:pic>
        <p:nvPicPr>
          <p:cNvPr id="53" name="Picture 8" descr="Image result for databas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39104" y="4968041"/>
            <a:ext cx="569720" cy="730323"/>
          </a:xfrm>
          <a:prstGeom prst="rect">
            <a:avLst/>
          </a:prstGeom>
          <a:noFill/>
          <a:extLst>
            <a:ext uri="{909E8E84-426E-40DD-AFC4-6F175D3DCCD1}">
              <a14:hiddenFill xmlns:a14="http://schemas.microsoft.com/office/drawing/2010/main">
                <a:solidFill>
                  <a:srgbClr val="FFFFFF"/>
                </a:solidFill>
              </a14:hiddenFill>
            </a:ext>
          </a:extLst>
        </p:spPr>
      </p:pic>
      <p:sp>
        <p:nvSpPr>
          <p:cNvPr id="57" name="TextBox 56"/>
          <p:cNvSpPr txBox="1"/>
          <p:nvPr/>
        </p:nvSpPr>
        <p:spPr>
          <a:xfrm>
            <a:off x="5090219" y="5667101"/>
            <a:ext cx="667490" cy="369332"/>
          </a:xfrm>
          <a:prstGeom prst="rect">
            <a:avLst/>
          </a:prstGeom>
          <a:noFill/>
        </p:spPr>
        <p:txBody>
          <a:bodyPr wrap="none" rtlCol="0">
            <a:spAutoFit/>
          </a:bodyPr>
          <a:lstStyle/>
          <a:p>
            <a:r>
              <a:rPr lang="en-US" dirty="0" smtClean="0"/>
              <a:t>Slave</a:t>
            </a:r>
          </a:p>
        </p:txBody>
      </p:sp>
      <p:cxnSp>
        <p:nvCxnSpPr>
          <p:cNvPr id="4" name="Straight Arrow Connector 3"/>
          <p:cNvCxnSpPr/>
          <p:nvPr/>
        </p:nvCxnSpPr>
        <p:spPr>
          <a:xfrm flipV="1">
            <a:off x="2706130" y="5314639"/>
            <a:ext cx="2243775" cy="416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V="1">
            <a:off x="5898023" y="5288950"/>
            <a:ext cx="2418076" cy="256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70" name="Picture 8" descr="Image result for databas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86405" y="4936632"/>
            <a:ext cx="569720" cy="730323"/>
          </a:xfrm>
          <a:prstGeom prst="rect">
            <a:avLst/>
          </a:prstGeom>
          <a:noFill/>
          <a:extLst>
            <a:ext uri="{909E8E84-426E-40DD-AFC4-6F175D3DCCD1}">
              <a14:hiddenFill xmlns:a14="http://schemas.microsoft.com/office/drawing/2010/main">
                <a:solidFill>
                  <a:srgbClr val="FFFFFF"/>
                </a:solidFill>
              </a14:hiddenFill>
            </a:ext>
          </a:extLst>
        </p:spPr>
      </p:pic>
      <p:sp>
        <p:nvSpPr>
          <p:cNvPr id="71" name="TextBox 70"/>
          <p:cNvSpPr txBox="1"/>
          <p:nvPr/>
        </p:nvSpPr>
        <p:spPr>
          <a:xfrm>
            <a:off x="8537520" y="5667101"/>
            <a:ext cx="667490" cy="369332"/>
          </a:xfrm>
          <a:prstGeom prst="rect">
            <a:avLst/>
          </a:prstGeom>
          <a:noFill/>
        </p:spPr>
        <p:txBody>
          <a:bodyPr wrap="none" rtlCol="0">
            <a:spAutoFit/>
          </a:bodyPr>
          <a:lstStyle/>
          <a:p>
            <a:r>
              <a:rPr lang="en-US" dirty="0" smtClean="0"/>
              <a:t>Slave</a:t>
            </a:r>
          </a:p>
        </p:txBody>
      </p:sp>
      <p:sp>
        <p:nvSpPr>
          <p:cNvPr id="74" name="TextBox 73"/>
          <p:cNvSpPr txBox="1"/>
          <p:nvPr/>
        </p:nvSpPr>
        <p:spPr>
          <a:xfrm>
            <a:off x="2823920" y="5898855"/>
            <a:ext cx="1450598" cy="646331"/>
          </a:xfrm>
          <a:prstGeom prst="rect">
            <a:avLst/>
          </a:prstGeom>
          <a:noFill/>
        </p:spPr>
        <p:txBody>
          <a:bodyPr wrap="square" rtlCol="0">
            <a:spAutoFit/>
          </a:bodyPr>
          <a:lstStyle/>
          <a:p>
            <a:r>
              <a:rPr lang="en-US" dirty="0" smtClean="0"/>
              <a:t>Streaming Replication</a:t>
            </a:r>
            <a:endParaRPr lang="en-US" dirty="0"/>
          </a:p>
        </p:txBody>
      </p:sp>
      <p:sp>
        <p:nvSpPr>
          <p:cNvPr id="75" name="TextBox 74"/>
          <p:cNvSpPr txBox="1"/>
          <p:nvPr/>
        </p:nvSpPr>
        <p:spPr>
          <a:xfrm>
            <a:off x="6550885" y="5898854"/>
            <a:ext cx="1450598" cy="646331"/>
          </a:xfrm>
          <a:prstGeom prst="rect">
            <a:avLst/>
          </a:prstGeom>
          <a:noFill/>
        </p:spPr>
        <p:txBody>
          <a:bodyPr wrap="square" rtlCol="0">
            <a:spAutoFit/>
          </a:bodyPr>
          <a:lstStyle/>
          <a:p>
            <a:r>
              <a:rPr lang="en-US" dirty="0" smtClean="0"/>
              <a:t>Cascading Replication</a:t>
            </a:r>
            <a:endParaRPr lang="en-US" dirty="0"/>
          </a:p>
        </p:txBody>
      </p:sp>
      <p:pic>
        <p:nvPicPr>
          <p:cNvPr id="78" name="Picture 8" descr="Image result for databas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2308" y="1867911"/>
            <a:ext cx="1106261" cy="1418114"/>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8" descr="Image result for databas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50885" y="1807164"/>
            <a:ext cx="1106261" cy="1418114"/>
          </a:xfrm>
          <a:prstGeom prst="rect">
            <a:avLst/>
          </a:prstGeom>
          <a:noFill/>
          <a:extLst>
            <a:ext uri="{909E8E84-426E-40DD-AFC4-6F175D3DCCD1}">
              <a14:hiddenFill xmlns:a14="http://schemas.microsoft.com/office/drawing/2010/main">
                <a:solidFill>
                  <a:srgbClr val="FFFFFF"/>
                </a:solidFill>
              </a14:hiddenFill>
            </a:ext>
          </a:extLst>
        </p:spPr>
      </p:pic>
      <p:sp>
        <p:nvSpPr>
          <p:cNvPr id="94" name="TextBox 93"/>
          <p:cNvSpPr txBox="1"/>
          <p:nvPr/>
        </p:nvSpPr>
        <p:spPr>
          <a:xfrm>
            <a:off x="838200" y="3400278"/>
            <a:ext cx="1114111" cy="369332"/>
          </a:xfrm>
          <a:prstGeom prst="rect">
            <a:avLst/>
          </a:prstGeom>
          <a:noFill/>
        </p:spPr>
        <p:txBody>
          <a:bodyPr wrap="square" rtlCol="0">
            <a:spAutoFit/>
          </a:bodyPr>
          <a:lstStyle/>
          <a:p>
            <a:r>
              <a:rPr lang="en-US" dirty="0" smtClean="0"/>
              <a:t>Server A</a:t>
            </a:r>
            <a:endParaRPr lang="en-US" dirty="0"/>
          </a:p>
        </p:txBody>
      </p:sp>
      <p:pic>
        <p:nvPicPr>
          <p:cNvPr id="44" name="Picture 2" descr="Ä°lgili resim"/>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2348" y="1281388"/>
            <a:ext cx="425435" cy="425435"/>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p:cNvSpPr txBox="1"/>
          <p:nvPr/>
        </p:nvSpPr>
        <p:spPr>
          <a:xfrm>
            <a:off x="955627" y="948884"/>
            <a:ext cx="1024639" cy="369332"/>
          </a:xfrm>
          <a:prstGeom prst="rect">
            <a:avLst/>
          </a:prstGeom>
          <a:noFill/>
        </p:spPr>
        <p:txBody>
          <a:bodyPr wrap="none" rtlCol="0">
            <a:spAutoFit/>
          </a:bodyPr>
          <a:lstStyle/>
          <a:p>
            <a:r>
              <a:rPr lang="en-US" dirty="0" smtClean="0"/>
              <a:t>Surname</a:t>
            </a:r>
          </a:p>
        </p:txBody>
      </p:sp>
      <p:sp>
        <p:nvSpPr>
          <p:cNvPr id="46" name="TextBox 45"/>
          <p:cNvSpPr txBox="1"/>
          <p:nvPr/>
        </p:nvSpPr>
        <p:spPr>
          <a:xfrm>
            <a:off x="6550885" y="3384316"/>
            <a:ext cx="1114111" cy="369332"/>
          </a:xfrm>
          <a:prstGeom prst="rect">
            <a:avLst/>
          </a:prstGeom>
          <a:noFill/>
        </p:spPr>
        <p:txBody>
          <a:bodyPr wrap="square" rtlCol="0">
            <a:spAutoFit/>
          </a:bodyPr>
          <a:lstStyle/>
          <a:p>
            <a:r>
              <a:rPr lang="en-US" dirty="0" smtClean="0"/>
              <a:t>Server B</a:t>
            </a:r>
            <a:endParaRPr lang="en-US" dirty="0"/>
          </a:p>
        </p:txBody>
      </p:sp>
      <p:pic>
        <p:nvPicPr>
          <p:cNvPr id="47" name="Picture 2" descr="Ä°lgili resim"/>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64716" y="1222538"/>
            <a:ext cx="425435" cy="425435"/>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p:cNvSpPr txBox="1"/>
          <p:nvPr/>
        </p:nvSpPr>
        <p:spPr>
          <a:xfrm>
            <a:off x="6723685" y="891574"/>
            <a:ext cx="1024639" cy="369332"/>
          </a:xfrm>
          <a:prstGeom prst="rect">
            <a:avLst/>
          </a:prstGeom>
          <a:noFill/>
        </p:spPr>
        <p:txBody>
          <a:bodyPr wrap="none" rtlCol="0">
            <a:spAutoFit/>
          </a:bodyPr>
          <a:lstStyle/>
          <a:p>
            <a:r>
              <a:rPr lang="en-US" dirty="0"/>
              <a:t>Surname</a:t>
            </a:r>
            <a:endParaRPr lang="en-US" dirty="0" smtClean="0"/>
          </a:p>
        </p:txBody>
      </p:sp>
      <p:pic>
        <p:nvPicPr>
          <p:cNvPr id="3078" name="Picture 6" descr="question mark ile ilgili gÃ¶rsel sonucu"/>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07870" y="815525"/>
            <a:ext cx="742612" cy="106337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08460" y="2421456"/>
            <a:ext cx="3632533" cy="369332"/>
          </a:xfrm>
          <a:prstGeom prst="rect">
            <a:avLst/>
          </a:prstGeom>
          <a:noFill/>
        </p:spPr>
        <p:txBody>
          <a:bodyPr wrap="none" rtlCol="0">
            <a:spAutoFit/>
          </a:bodyPr>
          <a:lstStyle/>
          <a:p>
            <a:r>
              <a:rPr lang="en-US" dirty="0" smtClean="0">
                <a:solidFill>
                  <a:srgbClr val="FF0000"/>
                </a:solidFill>
              </a:rPr>
              <a:t>Bi directional replication not allowed</a:t>
            </a:r>
            <a:endParaRPr lang="en-US" dirty="0">
              <a:solidFill>
                <a:srgbClr val="FF0000"/>
              </a:solidFill>
            </a:endParaRPr>
          </a:p>
        </p:txBody>
      </p:sp>
    </p:spTree>
    <p:extLst>
      <p:ext uri="{BB962C8B-B14F-4D97-AF65-F5344CB8AC3E}">
        <p14:creationId xmlns:p14="http://schemas.microsoft.com/office/powerpoint/2010/main" val="1092215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barn(inVertical)">
                                      <p:cBhvr>
                                        <p:cTn id="7" dur="500"/>
                                        <p:tgtEl>
                                          <p:spTgt spid="307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xit" presetSubtype="0" fill="hold" nodeType="clickEffect">
                                  <p:stCondLst>
                                    <p:cond delay="0"/>
                                  </p:stCondLst>
                                  <p:childTnLst>
                                    <p:animEffect transition="out" filter="fade">
                                      <p:cBhvr>
                                        <p:cTn id="16" dur="1000"/>
                                        <p:tgtEl>
                                          <p:spTgt spid="3078"/>
                                        </p:tgtEl>
                                      </p:cBhvr>
                                    </p:animEffect>
                                    <p:anim calcmode="lin" valueType="num">
                                      <p:cBhvr>
                                        <p:cTn id="17" dur="1000"/>
                                        <p:tgtEl>
                                          <p:spTgt spid="3078"/>
                                        </p:tgtEl>
                                        <p:attrNameLst>
                                          <p:attrName>ppt_x</p:attrName>
                                        </p:attrNameLst>
                                      </p:cBhvr>
                                      <p:tavLst>
                                        <p:tav tm="0">
                                          <p:val>
                                            <p:strVal val="ppt_x"/>
                                          </p:val>
                                        </p:tav>
                                        <p:tav tm="100000">
                                          <p:val>
                                            <p:strVal val="ppt_x"/>
                                          </p:val>
                                        </p:tav>
                                      </p:tavLst>
                                    </p:anim>
                                    <p:anim calcmode="lin" valueType="num">
                                      <p:cBhvr>
                                        <p:cTn id="18" dur="1000"/>
                                        <p:tgtEl>
                                          <p:spTgt spid="3078"/>
                                        </p:tgtEl>
                                        <p:attrNameLst>
                                          <p:attrName>ppt_y</p:attrName>
                                        </p:attrNameLst>
                                      </p:cBhvr>
                                      <p:tavLst>
                                        <p:tav tm="0">
                                          <p:val>
                                            <p:strVal val="ppt_y"/>
                                          </p:val>
                                        </p:tav>
                                        <p:tav tm="100000">
                                          <p:val>
                                            <p:strVal val="ppt_y+.1"/>
                                          </p:val>
                                        </p:tav>
                                      </p:tavLst>
                                    </p:anim>
                                    <p:set>
                                      <p:cBhvr>
                                        <p:cTn id="19" dur="1" fill="hold">
                                          <p:stCondLst>
                                            <p:cond delay="999"/>
                                          </p:stCondLst>
                                        </p:cTn>
                                        <p:tgtEl>
                                          <p:spTgt spid="307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Logical Replication Limitations </a:t>
            </a:r>
            <a:r>
              <a:rPr lang="en-US" dirty="0"/>
              <a:t>in </a:t>
            </a:r>
            <a:r>
              <a:rPr lang="en-US" dirty="0" smtClean="0"/>
              <a:t>11.0 </a:t>
            </a:r>
            <a:endParaRPr lang="en-US" dirty="0"/>
          </a:p>
        </p:txBody>
      </p:sp>
      <p:sp>
        <p:nvSpPr>
          <p:cNvPr id="3" name="Content Placeholder 2"/>
          <p:cNvSpPr>
            <a:spLocks noGrp="1"/>
          </p:cNvSpPr>
          <p:nvPr>
            <p:ph idx="1"/>
          </p:nvPr>
        </p:nvSpPr>
        <p:spPr/>
        <p:txBody>
          <a:bodyPr/>
          <a:lstStyle/>
          <a:p>
            <a:r>
              <a:rPr lang="en-US" dirty="0" smtClean="0"/>
              <a:t>does </a:t>
            </a:r>
            <a:r>
              <a:rPr lang="en-US" dirty="0"/>
              <a:t>not replicate </a:t>
            </a:r>
            <a:r>
              <a:rPr lang="en-US" dirty="0" smtClean="0"/>
              <a:t>schema and DDL </a:t>
            </a:r>
          </a:p>
          <a:p>
            <a:r>
              <a:rPr lang="en-US" dirty="0" smtClean="0"/>
              <a:t>does </a:t>
            </a:r>
            <a:r>
              <a:rPr lang="en-US" dirty="0"/>
              <a:t>not replicate sequences </a:t>
            </a:r>
            <a:endParaRPr lang="en-US" dirty="0" smtClean="0"/>
          </a:p>
          <a:p>
            <a:r>
              <a:rPr lang="en-US" dirty="0" smtClean="0"/>
              <a:t>does not replicate Large Objects</a:t>
            </a:r>
          </a:p>
          <a:p>
            <a:r>
              <a:rPr lang="en-US" dirty="0" smtClean="0"/>
              <a:t>Replication </a:t>
            </a:r>
            <a:r>
              <a:rPr lang="en-US" dirty="0"/>
              <a:t>is only possible from base tables to base tables</a:t>
            </a:r>
            <a:endParaRPr lang="en-US" dirty="0" smtClean="0"/>
          </a:p>
        </p:txBody>
      </p:sp>
    </p:spTree>
    <p:extLst>
      <p:ext uri="{BB962C8B-B14F-4D97-AF65-F5344CB8AC3E}">
        <p14:creationId xmlns:p14="http://schemas.microsoft.com/office/powerpoint/2010/main" val="677656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7029"/>
            <a:ext cx="10515600" cy="1325563"/>
          </a:xfrm>
        </p:spPr>
        <p:txBody>
          <a:bodyPr/>
          <a:lstStyle/>
          <a:p>
            <a:r>
              <a:rPr lang="en-US" b="1" dirty="0"/>
              <a:t>Logical replication with PostgreSQL </a:t>
            </a:r>
            <a:r>
              <a:rPr lang="en-US" b="1" dirty="0" smtClean="0"/>
              <a:t>11</a:t>
            </a:r>
            <a:endParaRPr lang="en-US" dirty="0"/>
          </a:p>
        </p:txBody>
      </p:sp>
      <p:pic>
        <p:nvPicPr>
          <p:cNvPr id="4" name="Picture 8" descr="Image result for databa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4419" y="1225357"/>
            <a:ext cx="1106261" cy="141811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810577" y="2723778"/>
            <a:ext cx="1293944" cy="646331"/>
          </a:xfrm>
          <a:prstGeom prst="rect">
            <a:avLst/>
          </a:prstGeom>
          <a:noFill/>
        </p:spPr>
        <p:txBody>
          <a:bodyPr wrap="none" rtlCol="0">
            <a:spAutoFit/>
          </a:bodyPr>
          <a:lstStyle/>
          <a:p>
            <a:r>
              <a:rPr lang="en-US" dirty="0" smtClean="0"/>
              <a:t>    Master</a:t>
            </a:r>
          </a:p>
          <a:p>
            <a:r>
              <a:rPr lang="en-US" dirty="0" smtClean="0"/>
              <a:t>10.90.82.30</a:t>
            </a:r>
          </a:p>
        </p:txBody>
      </p:sp>
      <p:sp>
        <p:nvSpPr>
          <p:cNvPr id="8" name="Rectangle 7"/>
          <p:cNvSpPr/>
          <p:nvPr/>
        </p:nvSpPr>
        <p:spPr>
          <a:xfrm>
            <a:off x="398558" y="4053669"/>
            <a:ext cx="1505861" cy="307777"/>
          </a:xfrm>
          <a:prstGeom prst="rect">
            <a:avLst/>
          </a:prstGeom>
        </p:spPr>
        <p:txBody>
          <a:bodyPr wrap="none">
            <a:spAutoFit/>
          </a:bodyPr>
          <a:lstStyle/>
          <a:p>
            <a:r>
              <a:rPr lang="en-US" sz="1400" dirty="0" err="1" smtClean="0"/>
              <a:t>wal_level</a:t>
            </a:r>
            <a:r>
              <a:rPr lang="en-US" sz="1400" dirty="0" smtClean="0"/>
              <a:t> = logical</a:t>
            </a:r>
            <a:endParaRPr lang="en-US" sz="1400" dirty="0"/>
          </a:p>
        </p:txBody>
      </p:sp>
      <p:pic>
        <p:nvPicPr>
          <p:cNvPr id="1028" name="Picture 4" descr="Image result for rest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74942" y="4082488"/>
            <a:ext cx="297021" cy="297021"/>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136630" y="4054289"/>
            <a:ext cx="473322" cy="307777"/>
          </a:xfrm>
          <a:prstGeom prst="rect">
            <a:avLst/>
          </a:prstGeom>
        </p:spPr>
        <p:txBody>
          <a:bodyPr wrap="square">
            <a:spAutoFit/>
          </a:bodyPr>
          <a:lstStyle/>
          <a:p>
            <a:r>
              <a:rPr lang="en-US" sz="1400" dirty="0" smtClean="0"/>
              <a:t>1.</a:t>
            </a:r>
            <a:endParaRPr lang="en-US" sz="1400" dirty="0"/>
          </a:p>
        </p:txBody>
      </p:sp>
      <p:sp>
        <p:nvSpPr>
          <p:cNvPr id="29" name="Rectangle 28"/>
          <p:cNvSpPr/>
          <p:nvPr/>
        </p:nvSpPr>
        <p:spPr>
          <a:xfrm>
            <a:off x="136630" y="4769841"/>
            <a:ext cx="473322" cy="307777"/>
          </a:xfrm>
          <a:prstGeom prst="rect">
            <a:avLst/>
          </a:prstGeom>
        </p:spPr>
        <p:txBody>
          <a:bodyPr wrap="square">
            <a:spAutoFit/>
          </a:bodyPr>
          <a:lstStyle/>
          <a:p>
            <a:r>
              <a:rPr lang="en-US" sz="1400" dirty="0"/>
              <a:t>3</a:t>
            </a:r>
            <a:r>
              <a:rPr lang="en-US" sz="1400" dirty="0" smtClean="0"/>
              <a:t>.</a:t>
            </a:r>
            <a:endParaRPr lang="en-US" sz="1400" dirty="0"/>
          </a:p>
        </p:txBody>
      </p:sp>
      <p:sp>
        <p:nvSpPr>
          <p:cNvPr id="30" name="Flowchart: Process 29"/>
          <p:cNvSpPr/>
          <p:nvPr/>
        </p:nvSpPr>
        <p:spPr>
          <a:xfrm>
            <a:off x="3141186" y="2186372"/>
            <a:ext cx="709671" cy="36465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WAL</a:t>
            </a:r>
            <a:r>
              <a:rPr lang="en-US" dirty="0" smtClean="0"/>
              <a:t> </a:t>
            </a:r>
            <a:endParaRPr lang="en-US" dirty="0"/>
          </a:p>
        </p:txBody>
      </p:sp>
      <p:sp>
        <p:nvSpPr>
          <p:cNvPr id="33" name="Rectangle 32"/>
          <p:cNvSpPr/>
          <p:nvPr/>
        </p:nvSpPr>
        <p:spPr>
          <a:xfrm>
            <a:off x="146783" y="5704712"/>
            <a:ext cx="473322" cy="307777"/>
          </a:xfrm>
          <a:prstGeom prst="rect">
            <a:avLst/>
          </a:prstGeom>
        </p:spPr>
        <p:txBody>
          <a:bodyPr wrap="square">
            <a:spAutoFit/>
          </a:bodyPr>
          <a:lstStyle/>
          <a:p>
            <a:r>
              <a:rPr lang="en-US" sz="1400" dirty="0"/>
              <a:t>6</a:t>
            </a:r>
            <a:r>
              <a:rPr lang="en-US" sz="1400" dirty="0" smtClean="0"/>
              <a:t>.</a:t>
            </a:r>
            <a:endParaRPr lang="en-US" sz="1400" dirty="0"/>
          </a:p>
        </p:txBody>
      </p:sp>
      <p:sp>
        <p:nvSpPr>
          <p:cNvPr id="36" name="Rectangle 35"/>
          <p:cNvSpPr/>
          <p:nvPr/>
        </p:nvSpPr>
        <p:spPr>
          <a:xfrm>
            <a:off x="3141186" y="1275255"/>
            <a:ext cx="1459389" cy="638175"/>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smtClean="0"/>
              <a:t>Publication 1</a:t>
            </a:r>
            <a:endParaRPr lang="en-US" dirty="0"/>
          </a:p>
        </p:txBody>
      </p:sp>
      <p:sp>
        <p:nvSpPr>
          <p:cNvPr id="38" name="Rectangle 37"/>
          <p:cNvSpPr/>
          <p:nvPr/>
        </p:nvSpPr>
        <p:spPr>
          <a:xfrm>
            <a:off x="257771" y="980527"/>
            <a:ext cx="828304" cy="307777"/>
          </a:xfrm>
          <a:prstGeom prst="rect">
            <a:avLst/>
          </a:prstGeom>
        </p:spPr>
        <p:txBody>
          <a:bodyPr wrap="none">
            <a:spAutoFit/>
          </a:bodyPr>
          <a:lstStyle/>
          <a:p>
            <a:r>
              <a:rPr lang="en-US" sz="1400" dirty="0" smtClean="0"/>
              <a:t> </a:t>
            </a:r>
            <a:r>
              <a:rPr lang="en-US" sz="1400" dirty="0" err="1" smtClean="0"/>
              <a:t>repluser</a:t>
            </a:r>
            <a:endParaRPr lang="en-US" sz="1400" dirty="0"/>
          </a:p>
        </p:txBody>
      </p:sp>
      <p:sp>
        <p:nvSpPr>
          <p:cNvPr id="49" name="TextBox 48"/>
          <p:cNvSpPr txBox="1"/>
          <p:nvPr/>
        </p:nvSpPr>
        <p:spPr>
          <a:xfrm>
            <a:off x="369081" y="4764281"/>
            <a:ext cx="5063759" cy="307777"/>
          </a:xfrm>
          <a:prstGeom prst="rect">
            <a:avLst/>
          </a:prstGeom>
          <a:noFill/>
        </p:spPr>
        <p:txBody>
          <a:bodyPr wrap="none" rtlCol="0">
            <a:spAutoFit/>
          </a:bodyPr>
          <a:lstStyle/>
          <a:p>
            <a:r>
              <a:rPr lang="en-US" sz="1400" dirty="0" smtClean="0"/>
              <a:t>CREATE TABLE user (</a:t>
            </a:r>
            <a:r>
              <a:rPr lang="en-US" sz="1400" dirty="0" err="1" smtClean="0"/>
              <a:t>user_name</a:t>
            </a:r>
            <a:r>
              <a:rPr lang="en-US" sz="1400" dirty="0" smtClean="0"/>
              <a:t> </a:t>
            </a:r>
            <a:r>
              <a:rPr lang="en-US" sz="1400" dirty="0"/>
              <a:t>text PRIMARY KEY, </a:t>
            </a:r>
            <a:r>
              <a:rPr lang="en-US" sz="1400" dirty="0" err="1" smtClean="0"/>
              <a:t>full_name</a:t>
            </a:r>
            <a:r>
              <a:rPr lang="en-US" sz="1400" dirty="0" smtClean="0"/>
              <a:t> </a:t>
            </a:r>
            <a:r>
              <a:rPr lang="en-US" sz="1400" dirty="0"/>
              <a:t>text);</a:t>
            </a:r>
          </a:p>
        </p:txBody>
      </p:sp>
      <p:sp>
        <p:nvSpPr>
          <p:cNvPr id="54" name="TextBox 53"/>
          <p:cNvSpPr txBox="1"/>
          <p:nvPr/>
        </p:nvSpPr>
        <p:spPr>
          <a:xfrm>
            <a:off x="384097" y="5068963"/>
            <a:ext cx="3763531" cy="307777"/>
          </a:xfrm>
          <a:prstGeom prst="rect">
            <a:avLst/>
          </a:prstGeom>
          <a:noFill/>
        </p:spPr>
        <p:txBody>
          <a:bodyPr wrap="none" rtlCol="0">
            <a:spAutoFit/>
          </a:bodyPr>
          <a:lstStyle/>
          <a:p>
            <a:r>
              <a:rPr lang="en-US" sz="1400" dirty="0" smtClean="0"/>
              <a:t>CREATE PUBLICATION Publication1 </a:t>
            </a:r>
            <a:r>
              <a:rPr lang="en-US" sz="1400" dirty="0"/>
              <a:t>for table </a:t>
            </a:r>
            <a:r>
              <a:rPr lang="en-US" sz="1400" dirty="0" smtClean="0"/>
              <a:t>user;</a:t>
            </a:r>
            <a:endParaRPr lang="en-US" sz="1400" dirty="0"/>
          </a:p>
        </p:txBody>
      </p:sp>
      <p:sp>
        <p:nvSpPr>
          <p:cNvPr id="55" name="Rectangle 54"/>
          <p:cNvSpPr/>
          <p:nvPr/>
        </p:nvSpPr>
        <p:spPr>
          <a:xfrm>
            <a:off x="146783" y="5065447"/>
            <a:ext cx="473322" cy="307777"/>
          </a:xfrm>
          <a:prstGeom prst="rect">
            <a:avLst/>
          </a:prstGeom>
        </p:spPr>
        <p:txBody>
          <a:bodyPr wrap="square">
            <a:spAutoFit/>
          </a:bodyPr>
          <a:lstStyle/>
          <a:p>
            <a:r>
              <a:rPr lang="en-US" sz="1400" dirty="0"/>
              <a:t>4</a:t>
            </a:r>
            <a:r>
              <a:rPr lang="en-US" sz="1400" dirty="0" smtClean="0"/>
              <a:t>.</a:t>
            </a:r>
            <a:endParaRPr lang="en-US" sz="1400" dirty="0"/>
          </a:p>
        </p:txBody>
      </p:sp>
      <p:sp>
        <p:nvSpPr>
          <p:cNvPr id="51" name="TextBox 50"/>
          <p:cNvSpPr txBox="1"/>
          <p:nvPr/>
        </p:nvSpPr>
        <p:spPr>
          <a:xfrm>
            <a:off x="392874" y="5392226"/>
            <a:ext cx="5732595" cy="307777"/>
          </a:xfrm>
          <a:prstGeom prst="rect">
            <a:avLst/>
          </a:prstGeom>
          <a:noFill/>
        </p:spPr>
        <p:txBody>
          <a:bodyPr wrap="none" rtlCol="0">
            <a:spAutoFit/>
          </a:bodyPr>
          <a:lstStyle/>
          <a:p>
            <a:r>
              <a:rPr lang="en-US" sz="1400" dirty="0"/>
              <a:t>CREATE ROLE </a:t>
            </a:r>
            <a:r>
              <a:rPr lang="en-US" sz="1400" dirty="0" err="1" smtClean="0"/>
              <a:t>repluser</a:t>
            </a:r>
            <a:r>
              <a:rPr lang="en-US" sz="1400" dirty="0" smtClean="0"/>
              <a:t> </a:t>
            </a:r>
            <a:r>
              <a:rPr lang="en-US" sz="1400" dirty="0"/>
              <a:t>WITH LOGIN PASSWORD 'admin123' REPLICATION ;</a:t>
            </a:r>
          </a:p>
        </p:txBody>
      </p:sp>
      <p:pic>
        <p:nvPicPr>
          <p:cNvPr id="58" name="Picture 2" descr="Ä°lgili resi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2327" y="2112895"/>
            <a:ext cx="452016" cy="452016"/>
          </a:xfrm>
          <a:prstGeom prst="rect">
            <a:avLst/>
          </a:prstGeom>
          <a:noFill/>
          <a:extLst>
            <a:ext uri="{909E8E84-426E-40DD-AFC4-6F175D3DCCD1}">
              <a14:hiddenFill xmlns:a14="http://schemas.microsoft.com/office/drawing/2010/main">
                <a:solidFill>
                  <a:srgbClr val="FFFFFF"/>
                </a:solidFill>
              </a14:hiddenFill>
            </a:ext>
          </a:extLst>
        </p:spPr>
      </p:pic>
      <p:sp>
        <p:nvSpPr>
          <p:cNvPr id="59" name="Rectangle 58"/>
          <p:cNvSpPr/>
          <p:nvPr/>
        </p:nvSpPr>
        <p:spPr>
          <a:xfrm>
            <a:off x="1086075" y="1854559"/>
            <a:ext cx="502061" cy="307777"/>
          </a:xfrm>
          <a:prstGeom prst="rect">
            <a:avLst/>
          </a:prstGeom>
        </p:spPr>
        <p:txBody>
          <a:bodyPr wrap="none">
            <a:spAutoFit/>
          </a:bodyPr>
          <a:lstStyle/>
          <a:p>
            <a:r>
              <a:rPr lang="en-US" sz="1400" dirty="0" smtClean="0"/>
              <a:t>user</a:t>
            </a:r>
            <a:endParaRPr lang="en-US" sz="1400" dirty="0"/>
          </a:p>
        </p:txBody>
      </p:sp>
      <p:sp>
        <p:nvSpPr>
          <p:cNvPr id="60" name="TextBox 59"/>
          <p:cNvSpPr txBox="1"/>
          <p:nvPr/>
        </p:nvSpPr>
        <p:spPr>
          <a:xfrm>
            <a:off x="390695" y="5688911"/>
            <a:ext cx="3578352" cy="307777"/>
          </a:xfrm>
          <a:prstGeom prst="rect">
            <a:avLst/>
          </a:prstGeom>
          <a:noFill/>
        </p:spPr>
        <p:txBody>
          <a:bodyPr wrap="none" rtlCol="0">
            <a:spAutoFit/>
          </a:bodyPr>
          <a:lstStyle/>
          <a:p>
            <a:r>
              <a:rPr lang="en-US" sz="1400" dirty="0"/>
              <a:t>GRANT SELECT ON </a:t>
            </a:r>
            <a:r>
              <a:rPr lang="en-US" sz="1400" dirty="0" err="1"/>
              <a:t>public.delivery</a:t>
            </a:r>
            <a:r>
              <a:rPr lang="en-US" sz="1400" dirty="0"/>
              <a:t> TO </a:t>
            </a:r>
            <a:r>
              <a:rPr lang="en-US" sz="1400" dirty="0" err="1" smtClean="0"/>
              <a:t>repluser</a:t>
            </a:r>
            <a:r>
              <a:rPr lang="en-US" sz="1400" dirty="0" smtClean="0"/>
              <a:t>;</a:t>
            </a:r>
            <a:endParaRPr lang="en-US" sz="1400" dirty="0"/>
          </a:p>
        </p:txBody>
      </p:sp>
      <p:sp>
        <p:nvSpPr>
          <p:cNvPr id="61" name="TextBox 60"/>
          <p:cNvSpPr txBox="1"/>
          <p:nvPr/>
        </p:nvSpPr>
        <p:spPr>
          <a:xfrm>
            <a:off x="390695" y="6019261"/>
            <a:ext cx="3611373" cy="307777"/>
          </a:xfrm>
          <a:prstGeom prst="rect">
            <a:avLst/>
          </a:prstGeom>
          <a:noFill/>
        </p:spPr>
        <p:txBody>
          <a:bodyPr wrap="none" rtlCol="0">
            <a:spAutoFit/>
          </a:bodyPr>
          <a:lstStyle/>
          <a:p>
            <a:r>
              <a:rPr lang="en-US" sz="1400" dirty="0"/>
              <a:t>GRANT USAGE ON SCHEMA public TO </a:t>
            </a:r>
            <a:r>
              <a:rPr lang="en-US" sz="1400" dirty="0" err="1" smtClean="0"/>
              <a:t>repluser</a:t>
            </a:r>
            <a:r>
              <a:rPr lang="en-US" sz="1400" dirty="0" smtClean="0"/>
              <a:t>;</a:t>
            </a:r>
            <a:endParaRPr lang="en-US" sz="1400" dirty="0"/>
          </a:p>
        </p:txBody>
      </p:sp>
      <p:sp>
        <p:nvSpPr>
          <p:cNvPr id="62" name="Rectangle 61"/>
          <p:cNvSpPr/>
          <p:nvPr/>
        </p:nvSpPr>
        <p:spPr>
          <a:xfrm>
            <a:off x="136630" y="5368743"/>
            <a:ext cx="473322" cy="307777"/>
          </a:xfrm>
          <a:prstGeom prst="rect">
            <a:avLst/>
          </a:prstGeom>
        </p:spPr>
        <p:txBody>
          <a:bodyPr wrap="square">
            <a:spAutoFit/>
          </a:bodyPr>
          <a:lstStyle/>
          <a:p>
            <a:r>
              <a:rPr lang="en-US" sz="1400" dirty="0"/>
              <a:t>5</a:t>
            </a:r>
            <a:r>
              <a:rPr lang="en-US" sz="1400" dirty="0" smtClean="0"/>
              <a:t>.</a:t>
            </a:r>
            <a:endParaRPr lang="en-US" sz="1400" dirty="0"/>
          </a:p>
        </p:txBody>
      </p:sp>
      <p:pic>
        <p:nvPicPr>
          <p:cNvPr id="4098" name="Picture 2" descr="user ile ilgili gÃ¶rsel sonucu"/>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1308" y="1275255"/>
            <a:ext cx="668552" cy="66855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a:off x="776396" y="2008447"/>
            <a:ext cx="266572" cy="2675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136630" y="6008531"/>
            <a:ext cx="473322" cy="307777"/>
          </a:xfrm>
          <a:prstGeom prst="rect">
            <a:avLst/>
          </a:prstGeom>
        </p:spPr>
        <p:txBody>
          <a:bodyPr wrap="square">
            <a:spAutoFit/>
          </a:bodyPr>
          <a:lstStyle/>
          <a:p>
            <a:r>
              <a:rPr lang="en-US" sz="1400" dirty="0" smtClean="0"/>
              <a:t>7.</a:t>
            </a:r>
            <a:endParaRPr lang="en-US" sz="1400" dirty="0"/>
          </a:p>
        </p:txBody>
      </p:sp>
      <p:pic>
        <p:nvPicPr>
          <p:cNvPr id="32" name="Picture 8" descr="Image result for databa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06906" y="1225357"/>
            <a:ext cx="1106261" cy="1418114"/>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9113064" y="2686128"/>
            <a:ext cx="1293944" cy="646331"/>
          </a:xfrm>
          <a:prstGeom prst="rect">
            <a:avLst/>
          </a:prstGeom>
          <a:noFill/>
        </p:spPr>
        <p:txBody>
          <a:bodyPr wrap="none" rtlCol="0">
            <a:spAutoFit/>
          </a:bodyPr>
          <a:lstStyle/>
          <a:p>
            <a:r>
              <a:rPr lang="en-US" dirty="0" smtClean="0"/>
              <a:t>      Slave </a:t>
            </a:r>
          </a:p>
          <a:p>
            <a:r>
              <a:rPr lang="en-US" dirty="0" smtClean="0"/>
              <a:t>10.90.82.31</a:t>
            </a:r>
          </a:p>
        </p:txBody>
      </p:sp>
      <p:sp>
        <p:nvSpPr>
          <p:cNvPr id="35" name="Rectangle 34"/>
          <p:cNvSpPr/>
          <p:nvPr/>
        </p:nvSpPr>
        <p:spPr>
          <a:xfrm>
            <a:off x="390695" y="4441753"/>
            <a:ext cx="3720249" cy="307777"/>
          </a:xfrm>
          <a:prstGeom prst="rect">
            <a:avLst/>
          </a:prstGeom>
        </p:spPr>
        <p:txBody>
          <a:bodyPr wrap="none">
            <a:spAutoFit/>
          </a:bodyPr>
          <a:lstStyle/>
          <a:p>
            <a:r>
              <a:rPr lang="en-US" sz="1400" dirty="0" smtClean="0"/>
              <a:t>Connected to </a:t>
            </a:r>
            <a:r>
              <a:rPr lang="en-US" sz="1400" dirty="0" err="1" smtClean="0"/>
              <a:t>db</a:t>
            </a:r>
            <a:r>
              <a:rPr lang="en-US" sz="1400" dirty="0" smtClean="0"/>
              <a:t> with </a:t>
            </a:r>
            <a:r>
              <a:rPr lang="en-US" sz="1400" dirty="0" err="1" smtClean="0"/>
              <a:t>postgres</a:t>
            </a:r>
            <a:r>
              <a:rPr lang="en-US" sz="1400" dirty="0" smtClean="0"/>
              <a:t> </a:t>
            </a:r>
            <a:r>
              <a:rPr lang="en-US" sz="1400" dirty="0" smtClean="0">
                <a:sym typeface="Wingdings" panose="05000000000000000000" pitchFamily="2" charset="2"/>
              </a:rPr>
              <a:t></a:t>
            </a:r>
            <a:r>
              <a:rPr lang="en-US" sz="1400" dirty="0" smtClean="0"/>
              <a:t>\c database1</a:t>
            </a:r>
            <a:endParaRPr lang="en-US" sz="1400" dirty="0"/>
          </a:p>
        </p:txBody>
      </p:sp>
      <p:sp>
        <p:nvSpPr>
          <p:cNvPr id="37" name="Rectangle 36"/>
          <p:cNvSpPr/>
          <p:nvPr/>
        </p:nvSpPr>
        <p:spPr>
          <a:xfrm>
            <a:off x="136630" y="4441754"/>
            <a:ext cx="473322" cy="307777"/>
          </a:xfrm>
          <a:prstGeom prst="rect">
            <a:avLst/>
          </a:prstGeom>
        </p:spPr>
        <p:txBody>
          <a:bodyPr wrap="square">
            <a:spAutoFit/>
          </a:bodyPr>
          <a:lstStyle/>
          <a:p>
            <a:r>
              <a:rPr lang="en-US" sz="1400" dirty="0"/>
              <a:t>2</a:t>
            </a:r>
            <a:r>
              <a:rPr lang="en-US" sz="1400" dirty="0" smtClean="0"/>
              <a:t>.</a:t>
            </a:r>
            <a:endParaRPr lang="en-US" sz="1400" dirty="0"/>
          </a:p>
        </p:txBody>
      </p:sp>
      <p:pic>
        <p:nvPicPr>
          <p:cNvPr id="39" name="Picture 2" descr="Image result for authenticati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28125" y="2551022"/>
            <a:ext cx="636342" cy="69361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454818" y="3384347"/>
            <a:ext cx="5400004" cy="369332"/>
          </a:xfrm>
          <a:prstGeom prst="rect">
            <a:avLst/>
          </a:prstGeom>
          <a:noFill/>
        </p:spPr>
        <p:txBody>
          <a:bodyPr wrap="none" rtlCol="0">
            <a:spAutoFit/>
          </a:bodyPr>
          <a:lstStyle/>
          <a:p>
            <a:r>
              <a:rPr lang="en-US" dirty="0" err="1" smtClean="0"/>
              <a:t>Pg_hba.conf</a:t>
            </a:r>
            <a:r>
              <a:rPr lang="en-US" dirty="0" smtClean="0">
                <a:sym typeface="Wingdings" panose="05000000000000000000" pitchFamily="2" charset="2"/>
              </a:rPr>
              <a:t> </a:t>
            </a:r>
            <a:r>
              <a:rPr lang="en-US" dirty="0"/>
              <a:t>host </a:t>
            </a:r>
            <a:r>
              <a:rPr lang="en-US" dirty="0" smtClean="0"/>
              <a:t>  all   </a:t>
            </a:r>
            <a:r>
              <a:rPr lang="en-US" dirty="0" err="1" smtClean="0"/>
              <a:t>repluser</a:t>
            </a:r>
            <a:r>
              <a:rPr lang="en-US" dirty="0" smtClean="0"/>
              <a:t>   10.90.82.31/0   md5</a:t>
            </a:r>
            <a:endParaRPr lang="en-US" dirty="0"/>
          </a:p>
        </p:txBody>
      </p:sp>
      <p:sp>
        <p:nvSpPr>
          <p:cNvPr id="42" name="Rectangle 41"/>
          <p:cNvSpPr/>
          <p:nvPr/>
        </p:nvSpPr>
        <p:spPr>
          <a:xfrm>
            <a:off x="8145395" y="4048291"/>
            <a:ext cx="3583994" cy="307777"/>
          </a:xfrm>
          <a:prstGeom prst="rect">
            <a:avLst/>
          </a:prstGeom>
        </p:spPr>
        <p:txBody>
          <a:bodyPr wrap="none">
            <a:spAutoFit/>
          </a:bodyPr>
          <a:lstStyle/>
          <a:p>
            <a:r>
              <a:rPr lang="en-US" sz="1400" dirty="0" smtClean="0"/>
              <a:t>Connected to </a:t>
            </a:r>
            <a:r>
              <a:rPr lang="en-US" sz="1400" dirty="0" err="1" smtClean="0"/>
              <a:t>db</a:t>
            </a:r>
            <a:r>
              <a:rPr lang="en-US" sz="1400" dirty="0" smtClean="0"/>
              <a:t> with </a:t>
            </a:r>
            <a:r>
              <a:rPr lang="en-US" sz="1400" dirty="0" err="1" smtClean="0"/>
              <a:t>postgres</a:t>
            </a:r>
            <a:r>
              <a:rPr lang="en-US" sz="1400" dirty="0" smtClean="0"/>
              <a:t> </a:t>
            </a:r>
            <a:r>
              <a:rPr lang="en-US" sz="1400" dirty="0" smtClean="0">
                <a:sym typeface="Wingdings" panose="05000000000000000000" pitchFamily="2" charset="2"/>
              </a:rPr>
              <a:t></a:t>
            </a:r>
            <a:r>
              <a:rPr lang="en-US" sz="1400" dirty="0" smtClean="0"/>
              <a:t>\c database2</a:t>
            </a:r>
            <a:endParaRPr lang="en-US" sz="1400" dirty="0"/>
          </a:p>
        </p:txBody>
      </p:sp>
      <p:sp>
        <p:nvSpPr>
          <p:cNvPr id="43" name="Rectangle 42"/>
          <p:cNvSpPr/>
          <p:nvPr/>
        </p:nvSpPr>
        <p:spPr>
          <a:xfrm>
            <a:off x="7740249" y="4054288"/>
            <a:ext cx="473322" cy="307777"/>
          </a:xfrm>
          <a:prstGeom prst="rect">
            <a:avLst/>
          </a:prstGeom>
        </p:spPr>
        <p:txBody>
          <a:bodyPr wrap="square">
            <a:spAutoFit/>
          </a:bodyPr>
          <a:lstStyle/>
          <a:p>
            <a:r>
              <a:rPr lang="en-US" sz="1400" dirty="0" smtClean="0"/>
              <a:t>1.</a:t>
            </a:r>
            <a:endParaRPr lang="en-US" sz="1400" dirty="0"/>
          </a:p>
        </p:txBody>
      </p:sp>
      <p:sp>
        <p:nvSpPr>
          <p:cNvPr id="44" name="Rectangle 43"/>
          <p:cNvSpPr/>
          <p:nvPr/>
        </p:nvSpPr>
        <p:spPr>
          <a:xfrm>
            <a:off x="7740249" y="4354897"/>
            <a:ext cx="473322" cy="307777"/>
          </a:xfrm>
          <a:prstGeom prst="rect">
            <a:avLst/>
          </a:prstGeom>
        </p:spPr>
        <p:txBody>
          <a:bodyPr wrap="square">
            <a:spAutoFit/>
          </a:bodyPr>
          <a:lstStyle/>
          <a:p>
            <a:r>
              <a:rPr lang="en-US" sz="1400" dirty="0" smtClean="0"/>
              <a:t>2.</a:t>
            </a:r>
            <a:endParaRPr lang="en-US" sz="1400" dirty="0"/>
          </a:p>
        </p:txBody>
      </p:sp>
      <p:sp>
        <p:nvSpPr>
          <p:cNvPr id="46" name="Rectangle 45"/>
          <p:cNvSpPr/>
          <p:nvPr/>
        </p:nvSpPr>
        <p:spPr>
          <a:xfrm>
            <a:off x="8145395" y="4884375"/>
            <a:ext cx="4039696" cy="738664"/>
          </a:xfrm>
          <a:prstGeom prst="rect">
            <a:avLst/>
          </a:prstGeom>
        </p:spPr>
        <p:txBody>
          <a:bodyPr wrap="none">
            <a:spAutoFit/>
          </a:bodyPr>
          <a:lstStyle/>
          <a:p>
            <a:r>
              <a:rPr lang="en-US" sz="1400" dirty="0"/>
              <a:t>CREATE SUBSCRIPTION S</a:t>
            </a:r>
            <a:r>
              <a:rPr lang="en-US" sz="1400" dirty="0" smtClean="0"/>
              <a:t>ubscribe1 </a:t>
            </a:r>
            <a:r>
              <a:rPr lang="en-US" sz="1400" dirty="0"/>
              <a:t>CONNECTION </a:t>
            </a:r>
            <a:endParaRPr lang="en-US" sz="1400" dirty="0" smtClean="0"/>
          </a:p>
          <a:p>
            <a:r>
              <a:rPr lang="en-US" sz="1400" dirty="0" smtClean="0"/>
              <a:t>'host=10.90.82.31 </a:t>
            </a:r>
            <a:r>
              <a:rPr lang="en-US" sz="1400" dirty="0" err="1" smtClean="0"/>
              <a:t>dbname</a:t>
            </a:r>
            <a:r>
              <a:rPr lang="en-US" sz="1400" dirty="0" smtClean="0"/>
              <a:t>=database1 user=</a:t>
            </a:r>
            <a:r>
              <a:rPr lang="en-US" sz="1400" dirty="0" err="1" smtClean="0"/>
              <a:t>repluser</a:t>
            </a:r>
            <a:endParaRPr lang="en-US" sz="1400" dirty="0" smtClean="0"/>
          </a:p>
          <a:p>
            <a:r>
              <a:rPr lang="en-US" sz="1400" dirty="0" smtClean="0"/>
              <a:t> </a:t>
            </a:r>
            <a:r>
              <a:rPr lang="en-US" sz="1400" dirty="0"/>
              <a:t>password=admin123' PUBLICATION </a:t>
            </a:r>
            <a:r>
              <a:rPr lang="en-US" sz="1400" dirty="0" err="1" smtClean="0"/>
              <a:t>Publication</a:t>
            </a:r>
            <a:r>
              <a:rPr lang="en-US" sz="1400" dirty="0" smtClean="0"/>
              <a:t> 1 </a:t>
            </a:r>
            <a:r>
              <a:rPr lang="en-US" sz="1400" dirty="0"/>
              <a:t>;</a:t>
            </a:r>
          </a:p>
        </p:txBody>
      </p:sp>
      <p:sp>
        <p:nvSpPr>
          <p:cNvPr id="48" name="Rectangle 47"/>
          <p:cNvSpPr/>
          <p:nvPr/>
        </p:nvSpPr>
        <p:spPr>
          <a:xfrm>
            <a:off x="7565196" y="1282169"/>
            <a:ext cx="1459389" cy="638175"/>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S</a:t>
            </a:r>
            <a:r>
              <a:rPr lang="en-US" dirty="0" smtClean="0"/>
              <a:t>ubscribe1</a:t>
            </a:r>
            <a:endParaRPr lang="en-US" dirty="0"/>
          </a:p>
        </p:txBody>
      </p:sp>
      <p:sp>
        <p:nvSpPr>
          <p:cNvPr id="50" name="Rectangle 49"/>
          <p:cNvSpPr/>
          <p:nvPr/>
        </p:nvSpPr>
        <p:spPr>
          <a:xfrm>
            <a:off x="8145395" y="4361155"/>
            <a:ext cx="3859198" cy="523220"/>
          </a:xfrm>
          <a:prstGeom prst="rect">
            <a:avLst/>
          </a:prstGeom>
        </p:spPr>
        <p:txBody>
          <a:bodyPr wrap="none">
            <a:spAutoFit/>
          </a:bodyPr>
          <a:lstStyle/>
          <a:p>
            <a:r>
              <a:rPr lang="en-US" sz="1400" dirty="0"/>
              <a:t>CREATE TABLE user (</a:t>
            </a:r>
            <a:r>
              <a:rPr lang="en-US" sz="1400" dirty="0" err="1"/>
              <a:t>user_name</a:t>
            </a:r>
            <a:r>
              <a:rPr lang="en-US" sz="1400" dirty="0"/>
              <a:t> text PRIMARY KEY</a:t>
            </a:r>
            <a:r>
              <a:rPr lang="en-US" sz="1400" dirty="0" smtClean="0"/>
              <a:t>,</a:t>
            </a:r>
          </a:p>
          <a:p>
            <a:r>
              <a:rPr lang="en-US" sz="1400" dirty="0" smtClean="0"/>
              <a:t> </a:t>
            </a:r>
            <a:r>
              <a:rPr lang="en-US" sz="1400" dirty="0" err="1"/>
              <a:t>full_name</a:t>
            </a:r>
            <a:r>
              <a:rPr lang="en-US" sz="1400" dirty="0"/>
              <a:t> text);</a:t>
            </a:r>
          </a:p>
        </p:txBody>
      </p:sp>
      <p:pic>
        <p:nvPicPr>
          <p:cNvPr id="52" name="Picture 2" descr="Ä°lgili resi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07038" y="2112895"/>
            <a:ext cx="452016" cy="452016"/>
          </a:xfrm>
          <a:prstGeom prst="rect">
            <a:avLst/>
          </a:prstGeom>
          <a:noFill/>
          <a:extLst>
            <a:ext uri="{909E8E84-426E-40DD-AFC4-6F175D3DCCD1}">
              <a14:hiddenFill xmlns:a14="http://schemas.microsoft.com/office/drawing/2010/main">
                <a:solidFill>
                  <a:srgbClr val="FFFFFF"/>
                </a:solidFill>
              </a14:hiddenFill>
            </a:ext>
          </a:extLst>
        </p:spPr>
      </p:pic>
      <p:sp>
        <p:nvSpPr>
          <p:cNvPr id="53" name="Rectangle 52"/>
          <p:cNvSpPr/>
          <p:nvPr/>
        </p:nvSpPr>
        <p:spPr>
          <a:xfrm>
            <a:off x="10580786" y="1854559"/>
            <a:ext cx="502061" cy="307777"/>
          </a:xfrm>
          <a:prstGeom prst="rect">
            <a:avLst/>
          </a:prstGeom>
        </p:spPr>
        <p:txBody>
          <a:bodyPr wrap="none">
            <a:spAutoFit/>
          </a:bodyPr>
          <a:lstStyle/>
          <a:p>
            <a:r>
              <a:rPr lang="en-US" sz="1400" dirty="0" smtClean="0"/>
              <a:t>user</a:t>
            </a:r>
            <a:endParaRPr lang="en-US" sz="1400" dirty="0"/>
          </a:p>
        </p:txBody>
      </p:sp>
      <p:cxnSp>
        <p:nvCxnSpPr>
          <p:cNvPr id="21" name="Straight Arrow Connector 20"/>
          <p:cNvCxnSpPr/>
          <p:nvPr/>
        </p:nvCxnSpPr>
        <p:spPr>
          <a:xfrm flipH="1" flipV="1">
            <a:off x="4764441" y="1548702"/>
            <a:ext cx="2533136" cy="247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7740249" y="4839560"/>
            <a:ext cx="473322" cy="307777"/>
          </a:xfrm>
          <a:prstGeom prst="rect">
            <a:avLst/>
          </a:prstGeom>
        </p:spPr>
        <p:txBody>
          <a:bodyPr wrap="square">
            <a:spAutoFit/>
          </a:bodyPr>
          <a:lstStyle/>
          <a:p>
            <a:r>
              <a:rPr lang="en-US" sz="1400" dirty="0" smtClean="0"/>
              <a:t>3.</a:t>
            </a:r>
            <a:endParaRPr lang="en-US" sz="1400" dirty="0"/>
          </a:p>
        </p:txBody>
      </p:sp>
      <p:sp>
        <p:nvSpPr>
          <p:cNvPr id="22" name="TextBox 21"/>
          <p:cNvSpPr txBox="1"/>
          <p:nvPr/>
        </p:nvSpPr>
        <p:spPr>
          <a:xfrm>
            <a:off x="6273827" y="5985852"/>
            <a:ext cx="4225837" cy="523220"/>
          </a:xfrm>
          <a:prstGeom prst="rect">
            <a:avLst/>
          </a:prstGeom>
          <a:noFill/>
        </p:spPr>
        <p:txBody>
          <a:bodyPr wrap="none" rtlCol="0">
            <a:spAutoFit/>
          </a:bodyPr>
          <a:lstStyle/>
          <a:p>
            <a:r>
              <a:rPr lang="en-US" sz="2800" dirty="0" smtClean="0"/>
              <a:t>Logical Replication is DONE</a:t>
            </a:r>
            <a:endParaRPr lang="en-US" sz="2800" dirty="0"/>
          </a:p>
        </p:txBody>
      </p:sp>
      <p:pic>
        <p:nvPicPr>
          <p:cNvPr id="4104" name="Picture 8" descr="ok check ile ilgili gÃ¶rsel sonucu"/>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77811" y="5667854"/>
            <a:ext cx="1080101" cy="1080101"/>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Arrow Connector 11"/>
          <p:cNvCxnSpPr/>
          <p:nvPr/>
        </p:nvCxnSpPr>
        <p:spPr>
          <a:xfrm flipH="1" flipV="1">
            <a:off x="3432550" y="2847707"/>
            <a:ext cx="1636166" cy="1114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006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fade">
                                      <p:cBhvr>
                                        <p:cTn id="15" dur="500"/>
                                        <p:tgtEl>
                                          <p:spTgt spid="102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fade">
                                      <p:cBhvr>
                                        <p:cTn id="31" dur="500"/>
                                        <p:tgtEl>
                                          <p:spTgt spid="49"/>
                                        </p:tgtEl>
                                      </p:cBhvr>
                                    </p:animEffect>
                                  </p:childTnLst>
                                </p:cTn>
                              </p:par>
                              <p:par>
                                <p:cTn id="32" presetID="42" presetClass="entr" presetSubtype="0" fill="hold" nodeType="with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par>
                                <p:cTn id="37" presetID="10" presetClass="entr" presetSubtype="0" fill="hold" grpId="0" nodeType="withEffect">
                                  <p:stCondLst>
                                    <p:cond delay="0"/>
                                  </p:stCondLst>
                                  <p:childTnLst>
                                    <p:set>
                                      <p:cBhvr>
                                        <p:cTn id="38" dur="1" fill="hold">
                                          <p:stCondLst>
                                            <p:cond delay="0"/>
                                          </p:stCondLst>
                                        </p:cTn>
                                        <p:tgtEl>
                                          <p:spTgt spid="59"/>
                                        </p:tgtEl>
                                        <p:attrNameLst>
                                          <p:attrName>style.visibility</p:attrName>
                                        </p:attrNameLst>
                                      </p:cBhvr>
                                      <p:to>
                                        <p:strVal val="visible"/>
                                      </p:to>
                                    </p:set>
                                    <p:animEffect transition="in" filter="fade">
                                      <p:cBhvr>
                                        <p:cTn id="39" dur="500"/>
                                        <p:tgtEl>
                                          <p:spTgt spid="5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fade">
                                      <p:cBhvr>
                                        <p:cTn id="44" dur="500"/>
                                        <p:tgtEl>
                                          <p:spTgt spid="5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500"/>
                                        <p:tgtEl>
                                          <p:spTgt spid="5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fade">
                                      <p:cBhvr>
                                        <p:cTn id="50" dur="500"/>
                                        <p:tgtEl>
                                          <p:spTgt spid="3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62"/>
                                        </p:tgtEl>
                                        <p:attrNameLst>
                                          <p:attrName>style.visibility</p:attrName>
                                        </p:attrNameLst>
                                      </p:cBhvr>
                                      <p:to>
                                        <p:strVal val="visible"/>
                                      </p:to>
                                    </p:set>
                                    <p:animEffect transition="in" filter="fade">
                                      <p:cBhvr>
                                        <p:cTn id="55" dur="500"/>
                                        <p:tgtEl>
                                          <p:spTgt spid="62"/>
                                        </p:tgtEl>
                                      </p:cBhvr>
                                    </p:animEffect>
                                  </p:childTnLst>
                                </p:cTn>
                              </p:par>
                              <p:par>
                                <p:cTn id="56" presetID="16" presetClass="entr" presetSubtype="21" fill="hold" nodeType="withEffect">
                                  <p:stCondLst>
                                    <p:cond delay="0"/>
                                  </p:stCondLst>
                                  <p:childTnLst>
                                    <p:set>
                                      <p:cBhvr>
                                        <p:cTn id="57" dur="1" fill="hold">
                                          <p:stCondLst>
                                            <p:cond delay="0"/>
                                          </p:stCondLst>
                                        </p:cTn>
                                        <p:tgtEl>
                                          <p:spTgt spid="4098"/>
                                        </p:tgtEl>
                                        <p:attrNameLst>
                                          <p:attrName>style.visibility</p:attrName>
                                        </p:attrNameLst>
                                      </p:cBhvr>
                                      <p:to>
                                        <p:strVal val="visible"/>
                                      </p:to>
                                    </p:set>
                                    <p:animEffect transition="in" filter="barn(inVertical)">
                                      <p:cBhvr>
                                        <p:cTn id="58" dur="500"/>
                                        <p:tgtEl>
                                          <p:spTgt spid="409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500"/>
                                        <p:tgtEl>
                                          <p:spTgt spid="5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8"/>
                                        </p:tgtEl>
                                        <p:attrNameLst>
                                          <p:attrName>style.visibility</p:attrName>
                                        </p:attrNameLst>
                                      </p:cBhvr>
                                      <p:to>
                                        <p:strVal val="visible"/>
                                      </p:to>
                                    </p:set>
                                    <p:animEffect transition="in" filter="fade">
                                      <p:cBhvr>
                                        <p:cTn id="64" dur="500"/>
                                        <p:tgtEl>
                                          <p:spTgt spid="3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fade">
                                      <p:cBhvr>
                                        <p:cTn id="69" dur="500"/>
                                        <p:tgtEl>
                                          <p:spTgt spid="33"/>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fade">
                                      <p:cBhvr>
                                        <p:cTn id="72" dur="500"/>
                                        <p:tgtEl>
                                          <p:spTgt spid="60"/>
                                        </p:tgtEl>
                                      </p:cBhvr>
                                    </p:animEffect>
                                  </p:childTnLst>
                                </p:cTn>
                              </p:par>
                              <p:par>
                                <p:cTn id="73" presetID="16" presetClass="entr" presetSubtype="21" fill="hold" nodeType="with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barn(inVertical)">
                                      <p:cBhvr>
                                        <p:cTn id="75" dur="500"/>
                                        <p:tgtEl>
                                          <p:spTgt spid="7"/>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61"/>
                                        </p:tgtEl>
                                        <p:attrNameLst>
                                          <p:attrName>style.visibility</p:attrName>
                                        </p:attrNameLst>
                                      </p:cBhvr>
                                      <p:to>
                                        <p:strVal val="visible"/>
                                      </p:to>
                                    </p:set>
                                    <p:animEffect transition="in" filter="fade">
                                      <p:cBhvr>
                                        <p:cTn id="80" dur="500"/>
                                        <p:tgtEl>
                                          <p:spTgt spid="61"/>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500"/>
                                        <p:tgtEl>
                                          <p:spTgt spid="31"/>
                                        </p:tgtEl>
                                      </p:cBhvr>
                                    </p:animEffect>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nodeType="clickEffect">
                                  <p:stCondLst>
                                    <p:cond delay="0"/>
                                  </p:stCondLst>
                                  <p:childTnLst>
                                    <p:set>
                                      <p:cBhvr>
                                        <p:cTn id="87" dur="1" fill="hold">
                                          <p:stCondLst>
                                            <p:cond delay="0"/>
                                          </p:stCondLst>
                                        </p:cTn>
                                        <p:tgtEl>
                                          <p:spTgt spid="39"/>
                                        </p:tgtEl>
                                        <p:attrNameLst>
                                          <p:attrName>style.visibility</p:attrName>
                                        </p:attrNameLst>
                                      </p:cBhvr>
                                      <p:to>
                                        <p:strVal val="visible"/>
                                      </p:to>
                                    </p:set>
                                    <p:animEffect transition="in" filter="barn(inVertical)">
                                      <p:cBhvr>
                                        <p:cTn id="88" dur="500"/>
                                        <p:tgtEl>
                                          <p:spTgt spid="39"/>
                                        </p:tgtEl>
                                      </p:cBhvr>
                                    </p:animEffect>
                                  </p:childTnLst>
                                </p:cTn>
                              </p:par>
                              <p:par>
                                <p:cTn id="89" presetID="10" presetClass="entr" presetSubtype="0" fill="hold" nodeType="withEffect">
                                  <p:stCondLst>
                                    <p:cond delay="0"/>
                                  </p:stCondLst>
                                  <p:childTnLst>
                                    <p:set>
                                      <p:cBhvr>
                                        <p:cTn id="90" dur="1" fill="hold">
                                          <p:stCondLst>
                                            <p:cond delay="0"/>
                                          </p:stCondLst>
                                        </p:cTn>
                                        <p:tgtEl>
                                          <p:spTgt spid="12"/>
                                        </p:tgtEl>
                                        <p:attrNameLst>
                                          <p:attrName>style.visibility</p:attrName>
                                        </p:attrNameLst>
                                      </p:cBhvr>
                                      <p:to>
                                        <p:strVal val="visible"/>
                                      </p:to>
                                    </p:set>
                                    <p:animEffect transition="in" filter="fade">
                                      <p:cBhvr>
                                        <p:cTn id="91" dur="500"/>
                                        <p:tgtEl>
                                          <p:spTgt spid="12"/>
                                        </p:tgtEl>
                                      </p:cBhvr>
                                    </p:animEffect>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additive="base">
                                        <p:cTn id="96" dur="500" fill="hold"/>
                                        <p:tgtEl>
                                          <p:spTgt spid="10"/>
                                        </p:tgtEl>
                                        <p:attrNameLst>
                                          <p:attrName>ppt_x</p:attrName>
                                        </p:attrNameLst>
                                      </p:cBhvr>
                                      <p:tavLst>
                                        <p:tav tm="0">
                                          <p:val>
                                            <p:strVal val="#ppt_x"/>
                                          </p:val>
                                        </p:tav>
                                        <p:tav tm="100000">
                                          <p:val>
                                            <p:strVal val="#ppt_x"/>
                                          </p:val>
                                        </p:tav>
                                      </p:tavLst>
                                    </p:anim>
                                    <p:anim calcmode="lin" valueType="num">
                                      <p:cBhvr additive="base">
                                        <p:cTn id="9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42"/>
                                        </p:tgtEl>
                                        <p:attrNameLst>
                                          <p:attrName>style.visibility</p:attrName>
                                        </p:attrNameLst>
                                      </p:cBhvr>
                                      <p:to>
                                        <p:strVal val="visible"/>
                                      </p:to>
                                    </p:set>
                                    <p:animEffect transition="in" filter="fade">
                                      <p:cBhvr>
                                        <p:cTn id="102" dur="500"/>
                                        <p:tgtEl>
                                          <p:spTgt spid="42"/>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500"/>
                                        <p:tgtEl>
                                          <p:spTgt spid="43"/>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50"/>
                                        </p:tgtEl>
                                        <p:attrNameLst>
                                          <p:attrName>style.visibility</p:attrName>
                                        </p:attrNameLst>
                                      </p:cBhvr>
                                      <p:to>
                                        <p:strVal val="visible"/>
                                      </p:to>
                                    </p:set>
                                    <p:animEffect transition="in" filter="fade">
                                      <p:cBhvr>
                                        <p:cTn id="110" dur="500"/>
                                        <p:tgtEl>
                                          <p:spTgt spid="50"/>
                                        </p:tgtEl>
                                      </p:cBhvr>
                                    </p:animEffect>
                                  </p:childTnLst>
                                </p:cTn>
                              </p:par>
                              <p:par>
                                <p:cTn id="111" presetID="42" presetClass="entr" presetSubtype="0" fill="hold" nodeType="withEffect">
                                  <p:stCondLst>
                                    <p:cond delay="0"/>
                                  </p:stCondLst>
                                  <p:childTnLst>
                                    <p:set>
                                      <p:cBhvr>
                                        <p:cTn id="112" dur="1" fill="hold">
                                          <p:stCondLst>
                                            <p:cond delay="0"/>
                                          </p:stCondLst>
                                        </p:cTn>
                                        <p:tgtEl>
                                          <p:spTgt spid="52"/>
                                        </p:tgtEl>
                                        <p:attrNameLst>
                                          <p:attrName>style.visibility</p:attrName>
                                        </p:attrNameLst>
                                      </p:cBhvr>
                                      <p:to>
                                        <p:strVal val="visible"/>
                                      </p:to>
                                    </p:set>
                                    <p:animEffect transition="in" filter="fade">
                                      <p:cBhvr>
                                        <p:cTn id="113" dur="1000"/>
                                        <p:tgtEl>
                                          <p:spTgt spid="52"/>
                                        </p:tgtEl>
                                      </p:cBhvr>
                                    </p:animEffect>
                                    <p:anim calcmode="lin" valueType="num">
                                      <p:cBhvr>
                                        <p:cTn id="114" dur="1000" fill="hold"/>
                                        <p:tgtEl>
                                          <p:spTgt spid="52"/>
                                        </p:tgtEl>
                                        <p:attrNameLst>
                                          <p:attrName>ppt_x</p:attrName>
                                        </p:attrNameLst>
                                      </p:cBhvr>
                                      <p:tavLst>
                                        <p:tav tm="0">
                                          <p:val>
                                            <p:strVal val="#ppt_x"/>
                                          </p:val>
                                        </p:tav>
                                        <p:tav tm="100000">
                                          <p:val>
                                            <p:strVal val="#ppt_x"/>
                                          </p:val>
                                        </p:tav>
                                      </p:tavLst>
                                    </p:anim>
                                    <p:anim calcmode="lin" valueType="num">
                                      <p:cBhvr>
                                        <p:cTn id="115" dur="1000" fill="hold"/>
                                        <p:tgtEl>
                                          <p:spTgt spid="52"/>
                                        </p:tgtEl>
                                        <p:attrNameLst>
                                          <p:attrName>ppt_y</p:attrName>
                                        </p:attrNameLst>
                                      </p:cBhvr>
                                      <p:tavLst>
                                        <p:tav tm="0">
                                          <p:val>
                                            <p:strVal val="#ppt_y+.1"/>
                                          </p:val>
                                        </p:tav>
                                        <p:tav tm="100000">
                                          <p:val>
                                            <p:strVal val="#ppt_y"/>
                                          </p:val>
                                        </p:tav>
                                      </p:tavLst>
                                    </p:anim>
                                  </p:childTnLst>
                                </p:cTn>
                              </p:par>
                              <p:par>
                                <p:cTn id="116" presetID="10" presetClass="entr" presetSubtype="0" fill="hold" grpId="0" nodeType="withEffect">
                                  <p:stCondLst>
                                    <p:cond delay="0"/>
                                  </p:stCondLst>
                                  <p:childTnLst>
                                    <p:set>
                                      <p:cBhvr>
                                        <p:cTn id="117" dur="1" fill="hold">
                                          <p:stCondLst>
                                            <p:cond delay="0"/>
                                          </p:stCondLst>
                                        </p:cTn>
                                        <p:tgtEl>
                                          <p:spTgt spid="44"/>
                                        </p:tgtEl>
                                        <p:attrNameLst>
                                          <p:attrName>style.visibility</p:attrName>
                                        </p:attrNameLst>
                                      </p:cBhvr>
                                      <p:to>
                                        <p:strVal val="visible"/>
                                      </p:to>
                                    </p:set>
                                    <p:animEffect transition="in" filter="fade">
                                      <p:cBhvr>
                                        <p:cTn id="118" dur="500"/>
                                        <p:tgtEl>
                                          <p:spTgt spid="44"/>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53"/>
                                        </p:tgtEl>
                                        <p:attrNameLst>
                                          <p:attrName>style.visibility</p:attrName>
                                        </p:attrNameLst>
                                      </p:cBhvr>
                                      <p:to>
                                        <p:strVal val="visible"/>
                                      </p:to>
                                    </p:set>
                                    <p:animEffect transition="in" filter="fade">
                                      <p:cBhvr>
                                        <p:cTn id="121" dur="500"/>
                                        <p:tgtEl>
                                          <p:spTgt spid="53"/>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500"/>
                                        <p:tgtEl>
                                          <p:spTgt spid="46"/>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48"/>
                                        </p:tgtEl>
                                        <p:attrNameLst>
                                          <p:attrName>style.visibility</p:attrName>
                                        </p:attrNameLst>
                                      </p:cBhvr>
                                      <p:to>
                                        <p:strVal val="visible"/>
                                      </p:to>
                                    </p:set>
                                    <p:animEffect transition="in" filter="fade">
                                      <p:cBhvr>
                                        <p:cTn id="129" dur="500"/>
                                        <p:tgtEl>
                                          <p:spTgt spid="48"/>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56"/>
                                        </p:tgtEl>
                                        <p:attrNameLst>
                                          <p:attrName>style.visibility</p:attrName>
                                        </p:attrNameLst>
                                      </p:cBhvr>
                                      <p:to>
                                        <p:strVal val="visible"/>
                                      </p:to>
                                    </p:set>
                                    <p:animEffect transition="in" filter="fade">
                                      <p:cBhvr>
                                        <p:cTn id="132" dur="500"/>
                                        <p:tgtEl>
                                          <p:spTgt spid="56"/>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nodeType="clickEffect">
                                  <p:stCondLst>
                                    <p:cond delay="0"/>
                                  </p:stCondLst>
                                  <p:childTnLst>
                                    <p:set>
                                      <p:cBhvr>
                                        <p:cTn id="136" dur="1" fill="hold">
                                          <p:stCondLst>
                                            <p:cond delay="0"/>
                                          </p:stCondLst>
                                        </p:cTn>
                                        <p:tgtEl>
                                          <p:spTgt spid="21"/>
                                        </p:tgtEl>
                                        <p:attrNameLst>
                                          <p:attrName>style.visibility</p:attrName>
                                        </p:attrNameLst>
                                      </p:cBhvr>
                                      <p:to>
                                        <p:strVal val="visible"/>
                                      </p:to>
                                    </p:set>
                                    <p:animEffect transition="in" filter="fade">
                                      <p:cBhvr>
                                        <p:cTn id="137" dur="500"/>
                                        <p:tgtEl>
                                          <p:spTgt spid="21"/>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22"/>
                                        </p:tgtEl>
                                        <p:attrNameLst>
                                          <p:attrName>style.visibility</p:attrName>
                                        </p:attrNameLst>
                                      </p:cBhvr>
                                      <p:to>
                                        <p:strVal val="visible"/>
                                      </p:to>
                                    </p:set>
                                    <p:animEffect transition="in" filter="fade">
                                      <p:cBhvr>
                                        <p:cTn id="142" dur="500"/>
                                        <p:tgtEl>
                                          <p:spTgt spid="22"/>
                                        </p:tgtEl>
                                      </p:cBhvr>
                                    </p:animEffect>
                                  </p:childTnLst>
                                </p:cTn>
                              </p:par>
                              <p:par>
                                <p:cTn id="143" presetID="10" presetClass="entr" presetSubtype="0" fill="hold" nodeType="withEffect">
                                  <p:stCondLst>
                                    <p:cond delay="0"/>
                                  </p:stCondLst>
                                  <p:childTnLst>
                                    <p:set>
                                      <p:cBhvr>
                                        <p:cTn id="144" dur="1" fill="hold">
                                          <p:stCondLst>
                                            <p:cond delay="0"/>
                                          </p:stCondLst>
                                        </p:cTn>
                                        <p:tgtEl>
                                          <p:spTgt spid="4104"/>
                                        </p:tgtEl>
                                        <p:attrNameLst>
                                          <p:attrName>style.visibility</p:attrName>
                                        </p:attrNameLst>
                                      </p:cBhvr>
                                      <p:to>
                                        <p:strVal val="visible"/>
                                      </p:to>
                                    </p:set>
                                    <p:animEffect transition="in" filter="fade">
                                      <p:cBhvr>
                                        <p:cTn id="145" dur="500"/>
                                        <p:tgtEl>
                                          <p:spTgt spid="4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p:bldP spid="29" grpId="0"/>
      <p:bldP spid="33" grpId="0"/>
      <p:bldP spid="36" grpId="0" animBg="1"/>
      <p:bldP spid="38" grpId="0"/>
      <p:bldP spid="49" grpId="0"/>
      <p:bldP spid="54" grpId="0"/>
      <p:bldP spid="55" grpId="0"/>
      <p:bldP spid="51" grpId="0"/>
      <p:bldP spid="59" grpId="0"/>
      <p:bldP spid="60" grpId="0"/>
      <p:bldP spid="61" grpId="0"/>
      <p:bldP spid="62" grpId="0"/>
      <p:bldP spid="31" grpId="0"/>
      <p:bldP spid="35" grpId="0"/>
      <p:bldP spid="37" grpId="0"/>
      <p:bldP spid="10" grpId="0"/>
      <p:bldP spid="42" grpId="0"/>
      <p:bldP spid="43" grpId="0"/>
      <p:bldP spid="44" grpId="0"/>
      <p:bldP spid="46" grpId="0"/>
      <p:bldP spid="48" grpId="0" animBg="1"/>
      <p:bldP spid="50" grpId="0"/>
      <p:bldP spid="53" grpId="0"/>
      <p:bldP spid="56" grpId="0"/>
      <p:bldP spid="2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491" y="249939"/>
            <a:ext cx="10515600" cy="686926"/>
          </a:xfrm>
        </p:spPr>
        <p:txBody>
          <a:bodyPr>
            <a:normAutofit fontScale="90000"/>
          </a:bodyPr>
          <a:lstStyle/>
          <a:p>
            <a:r>
              <a:rPr lang="en-US" dirty="0" smtClean="0"/>
              <a:t>Topology(Logical &amp; </a:t>
            </a:r>
            <a:r>
              <a:rPr lang="en-US" dirty="0" err="1" smtClean="0"/>
              <a:t>Pyhsical</a:t>
            </a:r>
            <a:r>
              <a:rPr lang="en-US" dirty="0" smtClean="0"/>
              <a:t> Replication)</a:t>
            </a:r>
            <a:endParaRPr lang="en-US" dirty="0"/>
          </a:p>
        </p:txBody>
      </p:sp>
      <p:pic>
        <p:nvPicPr>
          <p:cNvPr id="1032" name="Picture 8" descr="Image result for databa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978" y="4655124"/>
            <a:ext cx="1106261" cy="141811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Image result for databa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2906" y="4655124"/>
            <a:ext cx="1106261" cy="14181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mac"/>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148423" y="965411"/>
            <a:ext cx="1147704" cy="106645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server blu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9543" y="2687012"/>
            <a:ext cx="765464" cy="765464"/>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6056802" y="2869820"/>
            <a:ext cx="986104" cy="307777"/>
          </a:xfrm>
          <a:prstGeom prst="rect">
            <a:avLst/>
          </a:prstGeom>
          <a:noFill/>
        </p:spPr>
        <p:txBody>
          <a:bodyPr wrap="none" rtlCol="0">
            <a:spAutoFit/>
          </a:bodyPr>
          <a:lstStyle/>
          <a:p>
            <a:r>
              <a:rPr lang="en-US" sz="1400" dirty="0" smtClean="0"/>
              <a:t>App Server</a:t>
            </a:r>
            <a:endParaRPr lang="en-US" sz="1400" dirty="0"/>
          </a:p>
        </p:txBody>
      </p:sp>
      <p:cxnSp>
        <p:nvCxnSpPr>
          <p:cNvPr id="26" name="Straight Arrow Connector 25"/>
          <p:cNvCxnSpPr/>
          <p:nvPr/>
        </p:nvCxnSpPr>
        <p:spPr>
          <a:xfrm>
            <a:off x="5722275" y="2031861"/>
            <a:ext cx="0" cy="5185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296127" y="1312798"/>
            <a:ext cx="607795" cy="307777"/>
          </a:xfrm>
          <a:prstGeom prst="rect">
            <a:avLst/>
          </a:prstGeom>
          <a:noFill/>
        </p:spPr>
        <p:txBody>
          <a:bodyPr wrap="none" rtlCol="0">
            <a:spAutoFit/>
          </a:bodyPr>
          <a:lstStyle/>
          <a:p>
            <a:r>
              <a:rPr lang="en-US" sz="1400" dirty="0" smtClean="0"/>
              <a:t>Client</a:t>
            </a:r>
            <a:endParaRPr lang="en-US" sz="1400" dirty="0"/>
          </a:p>
        </p:txBody>
      </p:sp>
      <p:sp>
        <p:nvSpPr>
          <p:cNvPr id="14" name="TextBox 13"/>
          <p:cNvSpPr txBox="1"/>
          <p:nvPr/>
        </p:nvSpPr>
        <p:spPr>
          <a:xfrm>
            <a:off x="3481280" y="6106245"/>
            <a:ext cx="849656" cy="369332"/>
          </a:xfrm>
          <a:prstGeom prst="rect">
            <a:avLst/>
          </a:prstGeom>
          <a:noFill/>
        </p:spPr>
        <p:txBody>
          <a:bodyPr wrap="none" rtlCol="0">
            <a:spAutoFit/>
          </a:bodyPr>
          <a:lstStyle/>
          <a:p>
            <a:r>
              <a:rPr lang="en-US" dirty="0" smtClean="0"/>
              <a:t>Master</a:t>
            </a:r>
          </a:p>
        </p:txBody>
      </p:sp>
      <p:sp>
        <p:nvSpPr>
          <p:cNvPr id="15" name="TextBox 14"/>
          <p:cNvSpPr txBox="1"/>
          <p:nvPr/>
        </p:nvSpPr>
        <p:spPr>
          <a:xfrm>
            <a:off x="7262291" y="6073238"/>
            <a:ext cx="667490" cy="369332"/>
          </a:xfrm>
          <a:prstGeom prst="rect">
            <a:avLst/>
          </a:prstGeom>
          <a:noFill/>
        </p:spPr>
        <p:txBody>
          <a:bodyPr wrap="none" rtlCol="0">
            <a:spAutoFit/>
          </a:bodyPr>
          <a:lstStyle/>
          <a:p>
            <a:r>
              <a:rPr lang="en-US" dirty="0" smtClean="0"/>
              <a:t>Slave</a:t>
            </a:r>
          </a:p>
        </p:txBody>
      </p:sp>
      <p:cxnSp>
        <p:nvCxnSpPr>
          <p:cNvPr id="18" name="Straight Arrow Connector 17"/>
          <p:cNvCxnSpPr/>
          <p:nvPr/>
        </p:nvCxnSpPr>
        <p:spPr>
          <a:xfrm flipH="1">
            <a:off x="4440680" y="3543300"/>
            <a:ext cx="786994" cy="9273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4659868" y="3629025"/>
            <a:ext cx="758306" cy="8754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050810" y="3955749"/>
            <a:ext cx="609654" cy="369332"/>
          </a:xfrm>
          <a:prstGeom prst="rect">
            <a:avLst/>
          </a:prstGeom>
          <a:noFill/>
        </p:spPr>
        <p:txBody>
          <a:bodyPr wrap="none" rtlCol="0">
            <a:spAutoFit/>
          </a:bodyPr>
          <a:lstStyle/>
          <a:p>
            <a:r>
              <a:rPr lang="en-US" dirty="0" smtClean="0"/>
              <a:t>read</a:t>
            </a:r>
            <a:endParaRPr lang="en-US" dirty="0"/>
          </a:p>
        </p:txBody>
      </p:sp>
      <p:sp>
        <p:nvSpPr>
          <p:cNvPr id="23" name="TextBox 22"/>
          <p:cNvSpPr txBox="1"/>
          <p:nvPr/>
        </p:nvSpPr>
        <p:spPr>
          <a:xfrm>
            <a:off x="4161492" y="3697407"/>
            <a:ext cx="672685" cy="369332"/>
          </a:xfrm>
          <a:prstGeom prst="rect">
            <a:avLst/>
          </a:prstGeom>
          <a:noFill/>
        </p:spPr>
        <p:txBody>
          <a:bodyPr wrap="none" rtlCol="0">
            <a:spAutoFit/>
          </a:bodyPr>
          <a:lstStyle/>
          <a:p>
            <a:r>
              <a:rPr lang="en-US" dirty="0" smtClean="0"/>
              <a:t>write</a:t>
            </a:r>
            <a:endParaRPr lang="en-US" dirty="0"/>
          </a:p>
        </p:txBody>
      </p:sp>
      <p:cxnSp>
        <p:nvCxnSpPr>
          <p:cNvPr id="24" name="Straight Arrow Connector 23"/>
          <p:cNvCxnSpPr/>
          <p:nvPr/>
        </p:nvCxnSpPr>
        <p:spPr>
          <a:xfrm flipH="1" flipV="1">
            <a:off x="6105007" y="3637650"/>
            <a:ext cx="921064" cy="7861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738079" y="3780451"/>
            <a:ext cx="609654" cy="369332"/>
          </a:xfrm>
          <a:prstGeom prst="rect">
            <a:avLst/>
          </a:prstGeom>
          <a:noFill/>
        </p:spPr>
        <p:txBody>
          <a:bodyPr wrap="none" rtlCol="0">
            <a:spAutoFit/>
          </a:bodyPr>
          <a:lstStyle/>
          <a:p>
            <a:r>
              <a:rPr lang="en-US" dirty="0" smtClean="0"/>
              <a:t>read</a:t>
            </a:r>
            <a:endParaRPr lang="en-US" dirty="0"/>
          </a:p>
        </p:txBody>
      </p:sp>
      <p:pic>
        <p:nvPicPr>
          <p:cNvPr id="29" name="Picture 8" descr="Image result for databa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71254" y="4655124"/>
            <a:ext cx="1106261" cy="1418114"/>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10290639" y="6073238"/>
            <a:ext cx="667490" cy="369332"/>
          </a:xfrm>
          <a:prstGeom prst="rect">
            <a:avLst/>
          </a:prstGeom>
          <a:noFill/>
        </p:spPr>
        <p:txBody>
          <a:bodyPr wrap="none" rtlCol="0">
            <a:spAutoFit/>
          </a:bodyPr>
          <a:lstStyle/>
          <a:p>
            <a:r>
              <a:rPr lang="en-US" dirty="0" smtClean="0"/>
              <a:t>Slave</a:t>
            </a:r>
          </a:p>
        </p:txBody>
      </p:sp>
      <p:sp>
        <p:nvSpPr>
          <p:cNvPr id="10" name="Right Arrow 9"/>
          <p:cNvSpPr/>
          <p:nvPr/>
        </p:nvSpPr>
        <p:spPr>
          <a:xfrm>
            <a:off x="4834177" y="5238750"/>
            <a:ext cx="1903902" cy="2571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Arrow 31"/>
          <p:cNvSpPr/>
          <p:nvPr/>
        </p:nvSpPr>
        <p:spPr>
          <a:xfrm>
            <a:off x="8377581" y="5238750"/>
            <a:ext cx="1584017" cy="238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118672" y="5921579"/>
            <a:ext cx="2202462" cy="369332"/>
          </a:xfrm>
          <a:prstGeom prst="rect">
            <a:avLst/>
          </a:prstGeom>
          <a:noFill/>
        </p:spPr>
        <p:txBody>
          <a:bodyPr wrap="none" rtlCol="0">
            <a:spAutoFit/>
          </a:bodyPr>
          <a:lstStyle/>
          <a:p>
            <a:r>
              <a:rPr lang="en-US" dirty="0"/>
              <a:t>Cascading</a:t>
            </a:r>
            <a:r>
              <a:rPr lang="en-US" sz="1400" dirty="0" smtClean="0"/>
              <a:t> </a:t>
            </a:r>
            <a:r>
              <a:rPr lang="en-US" dirty="0"/>
              <a:t>Replication</a:t>
            </a:r>
          </a:p>
        </p:txBody>
      </p:sp>
      <p:sp>
        <p:nvSpPr>
          <p:cNvPr id="35" name="TextBox 34"/>
          <p:cNvSpPr txBox="1"/>
          <p:nvPr/>
        </p:nvSpPr>
        <p:spPr>
          <a:xfrm>
            <a:off x="4648280" y="5926689"/>
            <a:ext cx="2233432" cy="369332"/>
          </a:xfrm>
          <a:prstGeom prst="rect">
            <a:avLst/>
          </a:prstGeom>
          <a:noFill/>
        </p:spPr>
        <p:txBody>
          <a:bodyPr wrap="none" rtlCol="0">
            <a:spAutoFit/>
          </a:bodyPr>
          <a:lstStyle/>
          <a:p>
            <a:r>
              <a:rPr lang="en-US" dirty="0" smtClean="0"/>
              <a:t>Streaming Replication</a:t>
            </a:r>
            <a:endParaRPr lang="en-US" dirty="0"/>
          </a:p>
        </p:txBody>
      </p:sp>
      <p:cxnSp>
        <p:nvCxnSpPr>
          <p:cNvPr id="36" name="Straight Arrow Connector 35"/>
          <p:cNvCxnSpPr/>
          <p:nvPr/>
        </p:nvCxnSpPr>
        <p:spPr>
          <a:xfrm flipH="1" flipV="1">
            <a:off x="9438182" y="3669999"/>
            <a:ext cx="921064" cy="7861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0071254" y="3812800"/>
            <a:ext cx="609654" cy="369332"/>
          </a:xfrm>
          <a:prstGeom prst="rect">
            <a:avLst/>
          </a:prstGeom>
          <a:noFill/>
        </p:spPr>
        <p:txBody>
          <a:bodyPr wrap="none" rtlCol="0">
            <a:spAutoFit/>
          </a:bodyPr>
          <a:lstStyle/>
          <a:p>
            <a:r>
              <a:rPr lang="en-US" dirty="0" smtClean="0"/>
              <a:t>read</a:t>
            </a:r>
            <a:endParaRPr lang="en-US" dirty="0"/>
          </a:p>
        </p:txBody>
      </p:sp>
      <p:pic>
        <p:nvPicPr>
          <p:cNvPr id="38" name="Picture 18" descr="Image result for server blu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36187" y="2673155"/>
            <a:ext cx="765464" cy="765464"/>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9053446" y="2855963"/>
            <a:ext cx="1410964" cy="307777"/>
          </a:xfrm>
          <a:prstGeom prst="rect">
            <a:avLst/>
          </a:prstGeom>
          <a:noFill/>
        </p:spPr>
        <p:txBody>
          <a:bodyPr wrap="none" rtlCol="0">
            <a:spAutoFit/>
          </a:bodyPr>
          <a:lstStyle/>
          <a:p>
            <a:r>
              <a:rPr lang="en-US" sz="1400" dirty="0" smtClean="0"/>
              <a:t>Reporting Server</a:t>
            </a:r>
            <a:endParaRPr lang="en-US" sz="1400" dirty="0"/>
          </a:p>
        </p:txBody>
      </p:sp>
      <p:cxnSp>
        <p:nvCxnSpPr>
          <p:cNvPr id="41" name="Straight Arrow Connector 40"/>
          <p:cNvCxnSpPr/>
          <p:nvPr/>
        </p:nvCxnSpPr>
        <p:spPr>
          <a:xfrm>
            <a:off x="6430364" y="2037817"/>
            <a:ext cx="1796302" cy="6491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1" name="Picture 8" descr="Image result for databa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309" y="4655124"/>
            <a:ext cx="1106261" cy="1418114"/>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570596" y="6114315"/>
            <a:ext cx="667490" cy="369332"/>
          </a:xfrm>
          <a:prstGeom prst="rect">
            <a:avLst/>
          </a:prstGeom>
          <a:noFill/>
        </p:spPr>
        <p:txBody>
          <a:bodyPr wrap="none" rtlCol="0">
            <a:spAutoFit/>
          </a:bodyPr>
          <a:lstStyle/>
          <a:p>
            <a:r>
              <a:rPr lang="en-US" dirty="0" smtClean="0"/>
              <a:t>Slave</a:t>
            </a:r>
          </a:p>
        </p:txBody>
      </p:sp>
      <p:sp>
        <p:nvSpPr>
          <p:cNvPr id="3" name="Left Arrow 2"/>
          <p:cNvSpPr/>
          <p:nvPr/>
        </p:nvSpPr>
        <p:spPr>
          <a:xfrm>
            <a:off x="1587226" y="5238749"/>
            <a:ext cx="1460925" cy="2571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432644" y="5921579"/>
            <a:ext cx="1920334" cy="369332"/>
          </a:xfrm>
          <a:prstGeom prst="rect">
            <a:avLst/>
          </a:prstGeom>
          <a:noFill/>
        </p:spPr>
        <p:txBody>
          <a:bodyPr wrap="none" rtlCol="0">
            <a:spAutoFit/>
          </a:bodyPr>
          <a:lstStyle/>
          <a:p>
            <a:r>
              <a:rPr lang="en-US" dirty="0" smtClean="0"/>
              <a:t>Logical Replication</a:t>
            </a:r>
            <a:endParaRPr lang="en-US" dirty="0"/>
          </a:p>
        </p:txBody>
      </p:sp>
      <p:pic>
        <p:nvPicPr>
          <p:cNvPr id="42" name="Picture 18" descr="Image result for server blu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37101" y="2673155"/>
            <a:ext cx="765464" cy="765464"/>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p:cNvSpPr txBox="1"/>
          <p:nvPr/>
        </p:nvSpPr>
        <p:spPr>
          <a:xfrm>
            <a:off x="-1474" y="6396840"/>
            <a:ext cx="2012923" cy="369332"/>
          </a:xfrm>
          <a:prstGeom prst="rect">
            <a:avLst/>
          </a:prstGeom>
          <a:noFill/>
        </p:spPr>
        <p:txBody>
          <a:bodyPr wrap="none" rtlCol="0">
            <a:spAutoFit/>
          </a:bodyPr>
          <a:lstStyle/>
          <a:p>
            <a:r>
              <a:rPr lang="en-US" dirty="0"/>
              <a:t>A</a:t>
            </a:r>
            <a:r>
              <a:rPr lang="en-US" dirty="0" smtClean="0"/>
              <a:t>nalytical </a:t>
            </a:r>
            <a:r>
              <a:rPr lang="en-US" dirty="0"/>
              <a:t>purposes</a:t>
            </a:r>
            <a:endParaRPr lang="en-US" sz="1400" dirty="0"/>
          </a:p>
        </p:txBody>
      </p:sp>
      <p:sp>
        <p:nvSpPr>
          <p:cNvPr id="44" name="TextBox 43"/>
          <p:cNvSpPr txBox="1"/>
          <p:nvPr/>
        </p:nvSpPr>
        <p:spPr>
          <a:xfrm>
            <a:off x="2495176" y="2915855"/>
            <a:ext cx="986104" cy="307777"/>
          </a:xfrm>
          <a:prstGeom prst="rect">
            <a:avLst/>
          </a:prstGeom>
          <a:noFill/>
        </p:spPr>
        <p:txBody>
          <a:bodyPr wrap="none" rtlCol="0">
            <a:spAutoFit/>
          </a:bodyPr>
          <a:lstStyle/>
          <a:p>
            <a:r>
              <a:rPr lang="en-US" sz="1400" dirty="0" smtClean="0"/>
              <a:t>App Server</a:t>
            </a:r>
            <a:endParaRPr lang="en-US" sz="1400" dirty="0"/>
          </a:p>
        </p:txBody>
      </p:sp>
      <p:cxnSp>
        <p:nvCxnSpPr>
          <p:cNvPr id="45" name="Straight Arrow Connector 44"/>
          <p:cNvCxnSpPr/>
          <p:nvPr/>
        </p:nvCxnSpPr>
        <p:spPr>
          <a:xfrm flipH="1">
            <a:off x="2653047" y="1795711"/>
            <a:ext cx="2006821" cy="8560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a:off x="894196" y="3505235"/>
            <a:ext cx="786994" cy="9273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1113384" y="3590960"/>
            <a:ext cx="758306" cy="8754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1504326" y="3917684"/>
            <a:ext cx="609654" cy="369332"/>
          </a:xfrm>
          <a:prstGeom prst="rect">
            <a:avLst/>
          </a:prstGeom>
          <a:noFill/>
        </p:spPr>
        <p:txBody>
          <a:bodyPr wrap="none" rtlCol="0">
            <a:spAutoFit/>
          </a:bodyPr>
          <a:lstStyle/>
          <a:p>
            <a:r>
              <a:rPr lang="en-US" dirty="0" smtClean="0"/>
              <a:t>read</a:t>
            </a:r>
            <a:endParaRPr lang="en-US" dirty="0"/>
          </a:p>
        </p:txBody>
      </p:sp>
      <p:sp>
        <p:nvSpPr>
          <p:cNvPr id="49" name="TextBox 48"/>
          <p:cNvSpPr txBox="1"/>
          <p:nvPr/>
        </p:nvSpPr>
        <p:spPr>
          <a:xfrm>
            <a:off x="615008" y="3659342"/>
            <a:ext cx="672685" cy="369332"/>
          </a:xfrm>
          <a:prstGeom prst="rect">
            <a:avLst/>
          </a:prstGeom>
          <a:noFill/>
        </p:spPr>
        <p:txBody>
          <a:bodyPr wrap="none" rtlCol="0">
            <a:spAutoFit/>
          </a:bodyPr>
          <a:lstStyle/>
          <a:p>
            <a:r>
              <a:rPr lang="en-US" dirty="0" smtClean="0"/>
              <a:t>write</a:t>
            </a:r>
            <a:endParaRPr lang="en-US" dirty="0"/>
          </a:p>
        </p:txBody>
      </p:sp>
      <p:sp>
        <p:nvSpPr>
          <p:cNvPr id="5" name="Rectangle 4"/>
          <p:cNvSpPr/>
          <p:nvPr/>
        </p:nvSpPr>
        <p:spPr>
          <a:xfrm>
            <a:off x="2697706" y="4229469"/>
            <a:ext cx="237566" cy="369332"/>
          </a:xfrm>
          <a:prstGeom prst="rect">
            <a:avLst/>
          </a:prstGeom>
        </p:spPr>
        <p:txBody>
          <a:bodyPr wrap="none">
            <a:spAutoFit/>
          </a:bodyPr>
          <a:lstStyle/>
          <a:p>
            <a:r>
              <a:rPr lang="en-US" dirty="0" smtClean="0">
                <a:solidFill>
                  <a:srgbClr val="FF0000"/>
                </a:solidFill>
              </a:rPr>
              <a:t> </a:t>
            </a:r>
            <a:endParaRPr lang="en-US" dirty="0">
              <a:solidFill>
                <a:srgbClr val="FF0000"/>
              </a:solidFill>
            </a:endParaRPr>
          </a:p>
        </p:txBody>
      </p:sp>
      <p:sp>
        <p:nvSpPr>
          <p:cNvPr id="50" name="Rectangle 49"/>
          <p:cNvSpPr/>
          <p:nvPr/>
        </p:nvSpPr>
        <p:spPr>
          <a:xfrm>
            <a:off x="2697706" y="4236190"/>
            <a:ext cx="1694246" cy="369332"/>
          </a:xfrm>
          <a:prstGeom prst="rect">
            <a:avLst/>
          </a:prstGeom>
        </p:spPr>
        <p:txBody>
          <a:bodyPr wrap="none">
            <a:spAutoFit/>
          </a:bodyPr>
          <a:lstStyle/>
          <a:p>
            <a:r>
              <a:rPr lang="en-US" smtClean="0">
                <a:solidFill>
                  <a:srgbClr val="FF0000"/>
                </a:solidFill>
              </a:rPr>
              <a:t> CPU &amp; Memory</a:t>
            </a:r>
            <a:endParaRPr lang="en-US" dirty="0">
              <a:solidFill>
                <a:srgbClr val="FF0000"/>
              </a:solidFill>
            </a:endParaRPr>
          </a:p>
        </p:txBody>
      </p:sp>
      <p:pic>
        <p:nvPicPr>
          <p:cNvPr id="1028" name="Picture 4" descr="dikkat ile ilgili gÃ¶rsel sonuc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72671" y="3780451"/>
            <a:ext cx="636216" cy="477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9323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grpId="0" nodeType="clickEffect">
                                  <p:stCondLst>
                                    <p:cond delay="0"/>
                                  </p:stCondLst>
                                  <p:childTnLst>
                                    <p:animClr clrSpc="rgb" dir="cw">
                                      <p:cBhvr>
                                        <p:cTn id="6" dur="2000" fill="hold"/>
                                        <p:tgtEl>
                                          <p:spTgt spid="35"/>
                                        </p:tgtEl>
                                        <p:attrNameLst>
                                          <p:attrName>fillcolor</p:attrName>
                                        </p:attrNameLst>
                                      </p:cBhvr>
                                      <p:to>
                                        <a:schemeClr val="accent2"/>
                                      </p:to>
                                    </p:animClr>
                                    <p:set>
                                      <p:cBhvr>
                                        <p:cTn id="7" dur="2000" fill="hold"/>
                                        <p:tgtEl>
                                          <p:spTgt spid="35"/>
                                        </p:tgtEl>
                                        <p:attrNameLst>
                                          <p:attrName>fill.type</p:attrName>
                                        </p:attrNameLst>
                                      </p:cBhvr>
                                      <p:to>
                                        <p:strVal val="solid"/>
                                      </p:to>
                                    </p:set>
                                    <p:set>
                                      <p:cBhvr>
                                        <p:cTn id="8" dur="2000" fill="hold"/>
                                        <p:tgtEl>
                                          <p:spTgt spid="35"/>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40"/>
                                        </p:tgtEl>
                                        <p:attrNameLst>
                                          <p:attrName>fillcolor</p:attrName>
                                        </p:attrNameLst>
                                      </p:cBhvr>
                                      <p:to>
                                        <a:schemeClr val="accent2"/>
                                      </p:to>
                                    </p:animClr>
                                    <p:set>
                                      <p:cBhvr>
                                        <p:cTn id="11" dur="2000" fill="hold"/>
                                        <p:tgtEl>
                                          <p:spTgt spid="40"/>
                                        </p:tgtEl>
                                        <p:attrNameLst>
                                          <p:attrName>fill.type</p:attrName>
                                        </p:attrNameLst>
                                      </p:cBhvr>
                                      <p:to>
                                        <p:strVal val="solid"/>
                                      </p:to>
                                    </p:set>
                                    <p:set>
                                      <p:cBhvr>
                                        <p:cTn id="12" dur="2000" fill="hold"/>
                                        <p:tgtEl>
                                          <p:spTgt spid="40"/>
                                        </p:tgtEl>
                                        <p:attrNameLst>
                                          <p:attrName>fill.on</p:attrName>
                                        </p:attrNameLst>
                                      </p:cBhvr>
                                      <p:to>
                                        <p:strVal val="tru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fade">
                                      <p:cBhvr>
                                        <p:cTn id="17" dur="500"/>
                                        <p:tgtEl>
                                          <p:spTgt spid="102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fade">
                                      <p:cBhvr>
                                        <p:cTn id="2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5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 on Terminal</a:t>
            </a:r>
            <a:endParaRPr lang="en-US" dirty="0"/>
          </a:p>
        </p:txBody>
      </p:sp>
      <p:pic>
        <p:nvPicPr>
          <p:cNvPr id="2050" name="Picture 2" descr="Image result for termina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0" y="1159347"/>
            <a:ext cx="4729177" cy="2837506"/>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a:off x="1659925" y="2344201"/>
            <a:ext cx="2825578" cy="695561"/>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TextBox 4"/>
          <p:cNvSpPr txBox="1"/>
          <p:nvPr/>
        </p:nvSpPr>
        <p:spPr>
          <a:xfrm>
            <a:off x="1198605" y="5078624"/>
            <a:ext cx="2500556" cy="923330"/>
          </a:xfrm>
          <a:prstGeom prst="rect">
            <a:avLst/>
          </a:prstGeom>
          <a:noFill/>
        </p:spPr>
        <p:txBody>
          <a:bodyPr wrap="none" rtlCol="0">
            <a:spAutoFit/>
          </a:bodyPr>
          <a:lstStyle/>
          <a:p>
            <a:r>
              <a:rPr lang="en-US" dirty="0" smtClean="0"/>
              <a:t>1- </a:t>
            </a:r>
            <a:r>
              <a:rPr lang="en-US" dirty="0" err="1" smtClean="0"/>
              <a:t>pg_stat_replication</a:t>
            </a:r>
            <a:endParaRPr lang="en-US" dirty="0" smtClean="0"/>
          </a:p>
          <a:p>
            <a:r>
              <a:rPr lang="en-US" dirty="0" smtClean="0"/>
              <a:t>2- </a:t>
            </a:r>
            <a:r>
              <a:rPr lang="en-US" dirty="0" err="1" smtClean="0"/>
              <a:t>pg_replication_slots</a:t>
            </a:r>
            <a:endParaRPr lang="en-US" dirty="0" smtClean="0"/>
          </a:p>
          <a:p>
            <a:r>
              <a:rPr lang="en-US" dirty="0" smtClean="0"/>
              <a:t>3- </a:t>
            </a:r>
            <a:r>
              <a:rPr lang="en-US" dirty="0" err="1" smtClean="0"/>
              <a:t>pg_publication_tables</a:t>
            </a:r>
            <a:endParaRPr lang="en-US" dirty="0"/>
          </a:p>
        </p:txBody>
      </p:sp>
      <p:sp>
        <p:nvSpPr>
          <p:cNvPr id="8" name="TextBox 7"/>
          <p:cNvSpPr txBox="1"/>
          <p:nvPr/>
        </p:nvSpPr>
        <p:spPr>
          <a:xfrm>
            <a:off x="4600832" y="5078624"/>
            <a:ext cx="2380716" cy="923330"/>
          </a:xfrm>
          <a:prstGeom prst="rect">
            <a:avLst/>
          </a:prstGeom>
          <a:noFill/>
        </p:spPr>
        <p:txBody>
          <a:bodyPr wrap="none" rtlCol="0">
            <a:spAutoFit/>
          </a:bodyPr>
          <a:lstStyle/>
          <a:p>
            <a:r>
              <a:rPr lang="en-US" dirty="0" smtClean="0"/>
              <a:t>1- </a:t>
            </a:r>
            <a:r>
              <a:rPr lang="en-US" dirty="0" err="1" smtClean="0"/>
              <a:t>pg_subscription</a:t>
            </a:r>
            <a:endParaRPr lang="en-US" dirty="0" smtClean="0"/>
          </a:p>
          <a:p>
            <a:r>
              <a:rPr lang="en-US" dirty="0" smtClean="0"/>
              <a:t>2- </a:t>
            </a:r>
            <a:r>
              <a:rPr lang="en-US" dirty="0" err="1" smtClean="0"/>
              <a:t>pg_stat_subscription</a:t>
            </a:r>
            <a:endParaRPr lang="en-US" dirty="0" smtClean="0"/>
          </a:p>
          <a:p>
            <a:r>
              <a:rPr lang="en-US" dirty="0" smtClean="0"/>
              <a:t>3- </a:t>
            </a:r>
            <a:r>
              <a:rPr lang="en-US" dirty="0" err="1" smtClean="0"/>
              <a:t>pg_subscription_rel</a:t>
            </a:r>
            <a:endParaRPr lang="en-US" dirty="0" smtClean="0"/>
          </a:p>
        </p:txBody>
      </p:sp>
      <p:pic>
        <p:nvPicPr>
          <p:cNvPr id="9" name="Picture 8" descr="Image result for databa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7608" y="3996853"/>
            <a:ext cx="596756" cy="76498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891827" y="4791020"/>
            <a:ext cx="1114111" cy="369332"/>
          </a:xfrm>
          <a:prstGeom prst="rect">
            <a:avLst/>
          </a:prstGeom>
          <a:noFill/>
        </p:spPr>
        <p:txBody>
          <a:bodyPr wrap="square" rtlCol="0">
            <a:spAutoFit/>
          </a:bodyPr>
          <a:lstStyle/>
          <a:p>
            <a:r>
              <a:rPr lang="en-US" dirty="0" smtClean="0"/>
              <a:t>Master</a:t>
            </a:r>
            <a:endParaRPr lang="en-US" dirty="0"/>
          </a:p>
        </p:txBody>
      </p:sp>
      <p:pic>
        <p:nvPicPr>
          <p:cNvPr id="11" name="Picture 8" descr="Image result for databas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62672" y="3907294"/>
            <a:ext cx="569720" cy="73032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883008" y="4677287"/>
            <a:ext cx="1449436" cy="369332"/>
          </a:xfrm>
          <a:prstGeom prst="rect">
            <a:avLst/>
          </a:prstGeom>
          <a:noFill/>
        </p:spPr>
        <p:txBody>
          <a:bodyPr wrap="none" rtlCol="0">
            <a:spAutoFit/>
          </a:bodyPr>
          <a:lstStyle/>
          <a:p>
            <a:r>
              <a:rPr lang="en-US" dirty="0" smtClean="0"/>
              <a:t>Slave(Logical)</a:t>
            </a:r>
          </a:p>
        </p:txBody>
      </p:sp>
      <p:pic>
        <p:nvPicPr>
          <p:cNvPr id="13" name="Picture 8" descr="Image result for databas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09973" y="3875885"/>
            <a:ext cx="569720" cy="73032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8220422" y="4668763"/>
            <a:ext cx="1548822" cy="369332"/>
          </a:xfrm>
          <a:prstGeom prst="rect">
            <a:avLst/>
          </a:prstGeom>
          <a:noFill/>
        </p:spPr>
        <p:txBody>
          <a:bodyPr wrap="none" rtlCol="0">
            <a:spAutoFit/>
          </a:bodyPr>
          <a:lstStyle/>
          <a:p>
            <a:r>
              <a:rPr lang="en-US" dirty="0" smtClean="0"/>
              <a:t>Slave(Physical)</a:t>
            </a:r>
          </a:p>
        </p:txBody>
      </p:sp>
      <p:sp>
        <p:nvSpPr>
          <p:cNvPr id="15" name="TextBox 14"/>
          <p:cNvSpPr txBox="1"/>
          <p:nvPr/>
        </p:nvSpPr>
        <p:spPr>
          <a:xfrm>
            <a:off x="7804475" y="5081439"/>
            <a:ext cx="2431178" cy="369332"/>
          </a:xfrm>
          <a:prstGeom prst="rect">
            <a:avLst/>
          </a:prstGeom>
          <a:noFill/>
        </p:spPr>
        <p:txBody>
          <a:bodyPr wrap="none" rtlCol="0">
            <a:spAutoFit/>
          </a:bodyPr>
          <a:lstStyle/>
          <a:p>
            <a:r>
              <a:rPr lang="en-US" dirty="0" smtClean="0"/>
              <a:t>1- </a:t>
            </a:r>
            <a:r>
              <a:rPr lang="en-US" dirty="0" err="1" smtClean="0"/>
              <a:t>pg_stat_wal_receiver</a:t>
            </a:r>
            <a:endParaRPr lang="en-US" dirty="0" smtClean="0"/>
          </a:p>
        </p:txBody>
      </p:sp>
    </p:spTree>
    <p:extLst>
      <p:ext uri="{BB962C8B-B14F-4D97-AF65-F5344CB8AC3E}">
        <p14:creationId xmlns:p14="http://schemas.microsoft.com/office/powerpoint/2010/main" val="16784595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0067" y="4900055"/>
            <a:ext cx="4153930" cy="1325563"/>
          </a:xfrm>
        </p:spPr>
        <p:txBody>
          <a:bodyPr/>
          <a:lstStyle/>
          <a:p>
            <a:r>
              <a:rPr lang="en-US" dirty="0">
                <a:hlinkClick r:id="rId2"/>
              </a:rPr>
              <a:t>https://kahoot.it/</a:t>
            </a:r>
            <a:endParaRPr lang="en-US" dirty="0"/>
          </a:p>
        </p:txBody>
      </p:sp>
      <p:pic>
        <p:nvPicPr>
          <p:cNvPr id="5122" name="Picture 2" descr="Image result for kahoo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57425" y="2188368"/>
            <a:ext cx="7219214" cy="2269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92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0" name="video background website.mp4" descr="video background website.mp4"/>
          <p:cNvPicPr>
            <a:picLocks/>
          </p:cNvPicPr>
          <p:nvPr>
            <a:videoFile r:link="rId2"/>
            <p:extLst>
              <p:ext uri="{DAA4B4D4-6D71-4841-9C94-3DE7FCFB9230}">
                <p14:media xmlns:p14="http://schemas.microsoft.com/office/powerpoint/2010/main" r:embed="rId1"/>
              </p:ext>
            </p:extLst>
          </p:nvPr>
        </p:nvPicPr>
        <p:blipFill>
          <a:blip r:embed="rId5">
            <a:extLst/>
          </a:blip>
          <a:stretch>
            <a:fillRect/>
          </a:stretch>
        </p:blipFill>
        <p:spPr>
          <a:xfrm>
            <a:off x="1524000" y="857250"/>
            <a:ext cx="9144000" cy="6051363"/>
          </a:xfrm>
          <a:prstGeom prst="rect">
            <a:avLst/>
          </a:prstGeom>
          <a:ln w="12700">
            <a:miter lim="400000"/>
          </a:ln>
        </p:spPr>
      </p:pic>
      <p:pic>
        <p:nvPicPr>
          <p:cNvPr id="341" name="Picture Placeholder 1" descr="Picture Placeholder 1"/>
          <p:cNvPicPr>
            <a:picLocks noGrp="1" noChangeAspect="1"/>
          </p:cNvPicPr>
          <p:nvPr>
            <p:ph type="pic" idx="13"/>
          </p:nvPr>
        </p:nvPicPr>
        <p:blipFill>
          <a:blip r:embed="rId6">
            <a:alphaModFix amt="54549"/>
            <a:extLst/>
          </a:blip>
          <a:srcRect t="42634" b="1115"/>
          <a:stretch>
            <a:fillRect/>
          </a:stretch>
        </p:blipFill>
        <p:spPr>
          <a:xfrm>
            <a:off x="1524000" y="1721101"/>
            <a:ext cx="9144001" cy="5187512"/>
          </a:xfrm>
          <a:prstGeom prst="rect">
            <a:avLst/>
          </a:prstGeom>
        </p:spPr>
      </p:pic>
      <p:sp>
        <p:nvSpPr>
          <p:cNvPr id="342" name="Rectangle 3"/>
          <p:cNvSpPr/>
          <p:nvPr/>
        </p:nvSpPr>
        <p:spPr>
          <a:xfrm>
            <a:off x="1524000" y="782369"/>
            <a:ext cx="9144001" cy="6126245"/>
          </a:xfrm>
          <a:prstGeom prst="rect">
            <a:avLst/>
          </a:prstGeom>
          <a:gradFill flip="none" rotWithShape="1">
            <a:gsLst>
              <a:gs pos="1000">
                <a:srgbClr val="262626">
                  <a:alpha val="0"/>
                </a:srgbClr>
              </a:gs>
              <a:gs pos="100000">
                <a:srgbClr val="212121"/>
              </a:gs>
            </a:gsLst>
            <a:path path="circle">
              <a:fillToRect l="100000" t="100000"/>
            </a:path>
            <a:tileRect r="-100000" b="-100000"/>
          </a:gradFill>
          <a:ln w="12700">
            <a:miter lim="400000"/>
          </a:ln>
        </p:spPr>
        <p:txBody>
          <a:bodyPr tIns="34290" bIns="34290" anchor="ctr"/>
          <a:lstStyle/>
          <a:p>
            <a:pPr algn="ctr" hangingPunct="0">
              <a:defRPr sz="3600">
                <a:solidFill>
                  <a:srgbClr val="FFFFFF"/>
                </a:solidFill>
              </a:defRPr>
            </a:pPr>
            <a:endParaRPr sz="2700" kern="0">
              <a:solidFill>
                <a:srgbClr val="FFFFFF"/>
              </a:solidFill>
              <a:latin typeface="Calibri"/>
              <a:cs typeface="Calibri"/>
              <a:sym typeface="Calibri"/>
            </a:endParaRPr>
          </a:p>
        </p:txBody>
      </p:sp>
      <p:pic>
        <p:nvPicPr>
          <p:cNvPr id="344" name="Untitled-1-02.png" descr="Untitled-1-02.png"/>
          <p:cNvPicPr>
            <a:picLocks noChangeAspect="1"/>
          </p:cNvPicPr>
          <p:nvPr/>
        </p:nvPicPr>
        <p:blipFill>
          <a:blip r:embed="rId7">
            <a:extLst/>
          </a:blip>
          <a:stretch>
            <a:fillRect/>
          </a:stretch>
        </p:blipFill>
        <p:spPr>
          <a:xfrm>
            <a:off x="1735482" y="1066640"/>
            <a:ext cx="1473588" cy="357695"/>
          </a:xfrm>
          <a:prstGeom prst="rect">
            <a:avLst/>
          </a:prstGeom>
          <a:ln w="12700">
            <a:miter lim="400000"/>
          </a:ln>
        </p:spPr>
      </p:pic>
      <p:pic>
        <p:nvPicPr>
          <p:cNvPr id="346" name="Hizmetler-logo_3lu_orang.png" descr="Hizmetler-logo_3lu_orang.png"/>
          <p:cNvPicPr>
            <a:picLocks noChangeAspect="1"/>
          </p:cNvPicPr>
          <p:nvPr/>
        </p:nvPicPr>
        <p:blipFill>
          <a:blip r:embed="rId8">
            <a:extLst/>
          </a:blip>
          <a:stretch>
            <a:fillRect/>
          </a:stretch>
        </p:blipFill>
        <p:spPr>
          <a:xfrm>
            <a:off x="9017998" y="5180782"/>
            <a:ext cx="1528053" cy="1079800"/>
          </a:xfrm>
          <a:prstGeom prst="rect">
            <a:avLst/>
          </a:prstGeom>
          <a:ln w="12700">
            <a:miter lim="400000"/>
          </a:ln>
        </p:spPr>
      </p:pic>
      <p:sp>
        <p:nvSpPr>
          <p:cNvPr id="347" name="Yenilikçi bir hizmet anlayışıyla,…"/>
          <p:cNvSpPr txBox="1"/>
          <p:nvPr/>
        </p:nvSpPr>
        <p:spPr>
          <a:xfrm>
            <a:off x="1524001" y="2363288"/>
            <a:ext cx="9144000" cy="1402307"/>
          </a:xfrm>
          <a:prstGeom prst="rect">
            <a:avLst/>
          </a:prstGeom>
          <a:ln w="12700">
            <a:miter lim="400000"/>
          </a:ln>
          <a:extLst>
            <a:ext uri="{C572A759-6A51-4108-AA02-DFA0A04FC94B}">
              <ma14:wrappingTextBoxFlag xmlns="" xmlns:ma14="http://schemas.microsoft.com/office/mac/drawingml/2011/main" val="1"/>
            </a:ext>
          </a:extLst>
        </p:spPr>
        <p:txBody>
          <a:bodyPr tIns="34290" bIns="34290">
            <a:spAutoFit/>
          </a:bodyPr>
          <a:lstStyle/>
          <a:p>
            <a:pPr algn="ctr" hangingPunct="0">
              <a:lnSpc>
                <a:spcPct val="110000"/>
              </a:lnSpc>
              <a:defRPr sz="7000">
                <a:solidFill>
                  <a:srgbClr val="FFFFFF"/>
                </a:solidFill>
                <a:latin typeface="Helvetica Light"/>
                <a:ea typeface="Helvetica Light"/>
                <a:cs typeface="Helvetica Light"/>
                <a:sym typeface="Helvetica Light"/>
              </a:defRPr>
            </a:pPr>
            <a:r>
              <a:rPr lang="tr-TR" sz="2625" kern="0" dirty="0">
                <a:solidFill>
                  <a:srgbClr val="FFFFFF"/>
                </a:solidFill>
                <a:latin typeface="Helvetica Light"/>
                <a:sym typeface="Helvetica Light"/>
              </a:rPr>
              <a:t>With an innovative service approach</a:t>
            </a:r>
            <a:r>
              <a:rPr sz="2625" kern="0" dirty="0">
                <a:solidFill>
                  <a:srgbClr val="FFFFFF"/>
                </a:solidFill>
                <a:latin typeface="Helvetica Light"/>
                <a:sym typeface="Helvetica Light"/>
              </a:rPr>
              <a:t>,</a:t>
            </a:r>
          </a:p>
          <a:p>
            <a:pPr algn="ctr" hangingPunct="0">
              <a:lnSpc>
                <a:spcPct val="110000"/>
              </a:lnSpc>
              <a:defRPr sz="9000" b="1">
                <a:solidFill>
                  <a:srgbClr val="FFFFFF"/>
                </a:solidFill>
                <a:latin typeface="+mj-lt"/>
                <a:ea typeface="+mj-ea"/>
                <a:cs typeface="+mj-cs"/>
                <a:sym typeface="Helvetica"/>
              </a:defRPr>
            </a:pPr>
            <a:r>
              <a:rPr lang="tr-TR" sz="2625" b="1" kern="0" dirty="0">
                <a:solidFill>
                  <a:srgbClr val="FFFFFF"/>
                </a:solidFill>
                <a:latin typeface="Helvetica"/>
                <a:sym typeface="Helvetica"/>
              </a:rPr>
              <a:t>We are shaping delivery and transportation system in Turkey</a:t>
            </a:r>
            <a:endParaRPr sz="2625" kern="0" dirty="0">
              <a:solidFill>
                <a:srgbClr val="FFFFFF"/>
              </a:solidFill>
              <a:latin typeface="Helvetica Light"/>
              <a:sym typeface="Helvetica Light"/>
            </a:endParaRPr>
          </a:p>
        </p:txBody>
      </p:sp>
      <p:sp>
        <p:nvSpPr>
          <p:cNvPr id="348" name="Rectangle 1"/>
          <p:cNvSpPr/>
          <p:nvPr/>
        </p:nvSpPr>
        <p:spPr>
          <a:xfrm rot="2700000">
            <a:off x="4710262" y="-1347640"/>
            <a:ext cx="2771481" cy="2771481"/>
          </a:xfrm>
          <a:prstGeom prst="rect">
            <a:avLst/>
          </a:prstGeom>
          <a:ln w="76200">
            <a:solidFill>
              <a:srgbClr val="E9983E"/>
            </a:solidFill>
            <a:miter/>
          </a:ln>
        </p:spPr>
        <p:txBody>
          <a:bodyPr tIns="34290" bIns="34290" anchor="ctr"/>
          <a:lstStyle/>
          <a:p>
            <a:pPr algn="ctr" hangingPunct="0">
              <a:defRPr sz="3600">
                <a:solidFill>
                  <a:srgbClr val="FFFFFF"/>
                </a:solidFill>
              </a:defRPr>
            </a:pPr>
            <a:endParaRPr sz="2700" kern="0">
              <a:solidFill>
                <a:srgbClr val="FFFFFF"/>
              </a:solidFill>
              <a:latin typeface="Calibri"/>
              <a:cs typeface="Calibri"/>
              <a:sym typeface="Calibri"/>
            </a:endParaRPr>
          </a:p>
        </p:txBody>
      </p:sp>
      <p:sp>
        <p:nvSpPr>
          <p:cNvPr id="12" name="TextBox 6">
            <a:extLst>
              <a:ext uri="{FF2B5EF4-FFF2-40B4-BE49-F238E27FC236}">
                <a16:creationId xmlns:a16="http://schemas.microsoft.com/office/drawing/2014/main" id="{1959B554-42DF-244D-B7B2-0A82AA71C9E0}"/>
              </a:ext>
            </a:extLst>
          </p:cNvPr>
          <p:cNvSpPr txBox="1"/>
          <p:nvPr/>
        </p:nvSpPr>
        <p:spPr>
          <a:xfrm>
            <a:off x="9246641" y="1154017"/>
            <a:ext cx="1189749" cy="184666"/>
          </a:xfrm>
          <a:prstGeom prst="rect">
            <a:avLst/>
          </a:prstGeom>
          <a:ln w="12700">
            <a:miter lim="400000"/>
          </a:ln>
          <a:extLst>
            <a:ext uri="{C572A759-6A51-4108-AA02-DFA0A04FC94B}">
              <ma14:wrappingTextBoxFlag xmlns="" xmlns:ma14="http://schemas.microsoft.com/office/mac/drawingml/2011/main" val="1"/>
            </a:ext>
          </a:extLst>
        </p:spPr>
        <p:txBody>
          <a:bodyPr wrap="none" tIns="34290" bIns="34290">
            <a:spAutoFit/>
          </a:bodyPr>
          <a:lstStyle>
            <a:lvl1pPr algn="r">
              <a:defRPr sz="2000">
                <a:solidFill>
                  <a:srgbClr val="FFFFFF"/>
                </a:solidFill>
                <a:latin typeface="+mj-lt"/>
                <a:ea typeface="+mj-ea"/>
                <a:cs typeface="+mj-cs"/>
                <a:sym typeface="Helvetica"/>
              </a:defRPr>
            </a:lvl1pPr>
          </a:lstStyle>
          <a:p>
            <a:pPr hangingPunct="0"/>
            <a:r>
              <a:rPr sz="750" kern="0" dirty="0" err="1">
                <a:latin typeface="Helvetica"/>
              </a:rPr>
              <a:t>www.hepsiexpress.com</a:t>
            </a:r>
            <a:endParaRPr sz="750" kern="0" dirty="0">
              <a:latin typeface="Helvetica"/>
            </a:endParaRPr>
          </a:p>
        </p:txBody>
      </p:sp>
    </p:spTree>
    <p:extLst>
      <p:ext uri="{BB962C8B-B14F-4D97-AF65-F5344CB8AC3E}">
        <p14:creationId xmlns:p14="http://schemas.microsoft.com/office/powerpoint/2010/main" val="1159623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545000" fill="hold"/>
                                        <p:tgtEl>
                                          <p:spTgt spid="340"/>
                                        </p:tgtEl>
                                      </p:cBhvr>
                                    </p:cmd>
                                  </p:childTnLst>
                                </p:cTn>
                              </p:par>
                              <p:par>
                                <p:cTn id="7" presetID="55" presetClass="entr" presetSubtype="0" fill="hold" nodeType="withEffect">
                                  <p:stCondLst>
                                    <p:cond delay="500"/>
                                  </p:stCondLst>
                                  <p:childTnLst>
                                    <p:set>
                                      <p:cBhvr>
                                        <p:cTn id="8" dur="1" fill="hold">
                                          <p:stCondLst>
                                            <p:cond delay="0"/>
                                          </p:stCondLst>
                                        </p:cTn>
                                        <p:tgtEl>
                                          <p:spTgt spid="347">
                                            <p:txEl>
                                              <p:pRg st="0" end="0"/>
                                            </p:txEl>
                                          </p:spTgt>
                                        </p:tgtEl>
                                        <p:attrNameLst>
                                          <p:attrName>style.visibility</p:attrName>
                                        </p:attrNameLst>
                                      </p:cBhvr>
                                      <p:to>
                                        <p:strVal val="visible"/>
                                      </p:to>
                                    </p:set>
                                    <p:anim calcmode="lin" valueType="num">
                                      <p:cBhvr>
                                        <p:cTn id="9" dur="1000" fill="hold"/>
                                        <p:tgtEl>
                                          <p:spTgt spid="347">
                                            <p:txEl>
                                              <p:pRg st="0" end="0"/>
                                            </p:txEl>
                                          </p:spTgt>
                                        </p:tgtEl>
                                        <p:attrNameLst>
                                          <p:attrName>ppt_w</p:attrName>
                                        </p:attrNameLst>
                                      </p:cBhvr>
                                      <p:tavLst>
                                        <p:tav tm="0">
                                          <p:val>
                                            <p:strVal val="#ppt_w*0.70"/>
                                          </p:val>
                                        </p:tav>
                                        <p:tav tm="100000">
                                          <p:val>
                                            <p:strVal val="#ppt_w"/>
                                          </p:val>
                                        </p:tav>
                                      </p:tavLst>
                                    </p:anim>
                                    <p:anim calcmode="lin" valueType="num">
                                      <p:cBhvr>
                                        <p:cTn id="10" dur="1000" fill="hold"/>
                                        <p:tgtEl>
                                          <p:spTgt spid="347">
                                            <p:txEl>
                                              <p:pRg st="0" end="0"/>
                                            </p:txEl>
                                          </p:spTgt>
                                        </p:tgtEl>
                                        <p:attrNameLst>
                                          <p:attrName>ppt_h</p:attrName>
                                        </p:attrNameLst>
                                      </p:cBhvr>
                                      <p:tavLst>
                                        <p:tav tm="0">
                                          <p:val>
                                            <p:strVal val="#ppt_h"/>
                                          </p:val>
                                        </p:tav>
                                        <p:tav tm="100000">
                                          <p:val>
                                            <p:strVal val="#ppt_h"/>
                                          </p:val>
                                        </p:tav>
                                      </p:tavLst>
                                    </p:anim>
                                    <p:animEffect transition="in" filter="fade">
                                      <p:cBhvr>
                                        <p:cTn id="11" dur="1000"/>
                                        <p:tgtEl>
                                          <p:spTgt spid="347">
                                            <p:txEl>
                                              <p:pRg st="0" end="0"/>
                                            </p:txEl>
                                          </p:spTgt>
                                        </p:tgtEl>
                                      </p:cBhvr>
                                    </p:animEffect>
                                  </p:childTnLst>
                                </p:cTn>
                              </p:par>
                              <p:par>
                                <p:cTn id="12" presetID="55" presetClass="entr" presetSubtype="0" fill="hold" nodeType="withEffect">
                                  <p:stCondLst>
                                    <p:cond delay="500"/>
                                  </p:stCondLst>
                                  <p:childTnLst>
                                    <p:set>
                                      <p:cBhvr>
                                        <p:cTn id="13" dur="1" fill="hold">
                                          <p:stCondLst>
                                            <p:cond delay="0"/>
                                          </p:stCondLst>
                                        </p:cTn>
                                        <p:tgtEl>
                                          <p:spTgt spid="347">
                                            <p:txEl>
                                              <p:pRg st="1" end="1"/>
                                            </p:txEl>
                                          </p:spTgt>
                                        </p:tgtEl>
                                        <p:attrNameLst>
                                          <p:attrName>style.visibility</p:attrName>
                                        </p:attrNameLst>
                                      </p:cBhvr>
                                      <p:to>
                                        <p:strVal val="visible"/>
                                      </p:to>
                                    </p:set>
                                    <p:anim calcmode="lin" valueType="num">
                                      <p:cBhvr>
                                        <p:cTn id="14" dur="1000" fill="hold"/>
                                        <p:tgtEl>
                                          <p:spTgt spid="347">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47">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0">
                <p:cTn id="17" repeatCount="indefinite" fill="hold" display="0">
                  <p:stCondLst>
                    <p:cond delay="indefinite"/>
                  </p:stCondLst>
                </p:cTn>
                <p:tgtEl>
                  <p:spTgt spid="340"/>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Replication Layers</a:t>
            </a:r>
            <a:endParaRPr lang="en-US" dirty="0"/>
          </a:p>
        </p:txBody>
      </p:sp>
      <p:graphicFrame>
        <p:nvGraphicFramePr>
          <p:cNvPr id="25" name="Diagram 24"/>
          <p:cNvGraphicFramePr/>
          <p:nvPr>
            <p:extLst>
              <p:ext uri="{D42A27DB-BD31-4B8C-83A1-F6EECF244321}">
                <p14:modId xmlns:p14="http://schemas.microsoft.com/office/powerpoint/2010/main" val="3059765842"/>
              </p:ext>
            </p:extLst>
          </p:nvPr>
        </p:nvGraphicFramePr>
        <p:xfrm>
          <a:off x="1027522" y="1923068"/>
          <a:ext cx="8692847" cy="37343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ight Arrow 2"/>
          <p:cNvSpPr/>
          <p:nvPr/>
        </p:nvSpPr>
        <p:spPr>
          <a:xfrm>
            <a:off x="3620654" y="3620655"/>
            <a:ext cx="1302327" cy="34174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 name="TextBox 3"/>
          <p:cNvSpPr txBox="1"/>
          <p:nvPr/>
        </p:nvSpPr>
        <p:spPr>
          <a:xfrm>
            <a:off x="8321596" y="4655529"/>
            <a:ext cx="1209675" cy="369332"/>
          </a:xfrm>
          <a:prstGeom prst="rect">
            <a:avLst/>
          </a:prstGeom>
          <a:noFill/>
        </p:spPr>
        <p:txBody>
          <a:bodyPr wrap="square" rtlCol="0">
            <a:spAutoFit/>
          </a:bodyPr>
          <a:lstStyle/>
          <a:p>
            <a:r>
              <a:rPr lang="en-US" dirty="0" smtClean="0">
                <a:solidFill>
                  <a:schemeClr val="accent1">
                    <a:lumMod val="75000"/>
                  </a:schemeClr>
                </a:solidFill>
              </a:rPr>
              <a:t>SAN</a:t>
            </a:r>
            <a:endParaRPr lang="en-US" dirty="0">
              <a:solidFill>
                <a:schemeClr val="accent1">
                  <a:lumMod val="75000"/>
                </a:schemeClr>
              </a:solidFill>
            </a:endParaRPr>
          </a:p>
        </p:txBody>
      </p:sp>
      <p:sp>
        <p:nvSpPr>
          <p:cNvPr id="7" name="Right Arrow 6"/>
          <p:cNvSpPr/>
          <p:nvPr/>
        </p:nvSpPr>
        <p:spPr>
          <a:xfrm>
            <a:off x="3620654" y="2991848"/>
            <a:ext cx="1302327" cy="34174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TextBox 7"/>
          <p:cNvSpPr txBox="1"/>
          <p:nvPr/>
        </p:nvSpPr>
        <p:spPr>
          <a:xfrm>
            <a:off x="8321596" y="5387147"/>
            <a:ext cx="1209675" cy="369332"/>
          </a:xfrm>
          <a:prstGeom prst="rect">
            <a:avLst/>
          </a:prstGeom>
          <a:noFill/>
        </p:spPr>
        <p:txBody>
          <a:bodyPr wrap="square" rtlCol="0">
            <a:spAutoFit/>
          </a:bodyPr>
          <a:lstStyle/>
          <a:p>
            <a:r>
              <a:rPr lang="en-US" dirty="0" smtClean="0">
                <a:solidFill>
                  <a:schemeClr val="accent1">
                    <a:lumMod val="75000"/>
                  </a:schemeClr>
                </a:solidFill>
              </a:rPr>
              <a:t>NAS</a:t>
            </a:r>
            <a:endParaRPr lang="en-US" dirty="0">
              <a:solidFill>
                <a:schemeClr val="accent1">
                  <a:lumMod val="75000"/>
                </a:schemeClr>
              </a:solidFill>
            </a:endParaRPr>
          </a:p>
        </p:txBody>
      </p:sp>
      <p:sp>
        <p:nvSpPr>
          <p:cNvPr id="9" name="TextBox 8"/>
          <p:cNvSpPr txBox="1"/>
          <p:nvPr/>
        </p:nvSpPr>
        <p:spPr>
          <a:xfrm>
            <a:off x="8448675" y="4075249"/>
            <a:ext cx="1209675" cy="369332"/>
          </a:xfrm>
          <a:prstGeom prst="rect">
            <a:avLst/>
          </a:prstGeom>
          <a:noFill/>
        </p:spPr>
        <p:txBody>
          <a:bodyPr wrap="square" rtlCol="0">
            <a:spAutoFit/>
          </a:bodyPr>
          <a:lstStyle/>
          <a:p>
            <a:r>
              <a:rPr lang="en-US" dirty="0" smtClean="0">
                <a:solidFill>
                  <a:schemeClr val="accent1">
                    <a:lumMod val="75000"/>
                  </a:schemeClr>
                </a:solidFill>
              </a:rPr>
              <a:t>DRBD</a:t>
            </a:r>
            <a:endParaRPr lang="en-US" dirty="0">
              <a:solidFill>
                <a:schemeClr val="accent1">
                  <a:lumMod val="75000"/>
                </a:schemeClr>
              </a:solidFill>
            </a:endParaRPr>
          </a:p>
        </p:txBody>
      </p:sp>
      <p:cxnSp>
        <p:nvCxnSpPr>
          <p:cNvPr id="10" name="Straight Arrow Connector 9"/>
          <p:cNvCxnSpPr>
            <a:endCxn id="4" idx="1"/>
          </p:cNvCxnSpPr>
          <p:nvPr/>
        </p:nvCxnSpPr>
        <p:spPr>
          <a:xfrm flipV="1">
            <a:off x="7629525" y="4840195"/>
            <a:ext cx="692071" cy="1001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8" idx="1"/>
          </p:cNvCxnSpPr>
          <p:nvPr/>
        </p:nvCxnSpPr>
        <p:spPr>
          <a:xfrm>
            <a:off x="7696200" y="5172727"/>
            <a:ext cx="625396" cy="3990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Image result for SA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975738" y="4482991"/>
            <a:ext cx="1300164" cy="7316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Zyxel NAS326 2-Disk Slotlu 16TB 2.5&quot;/3.5&quot; SATA I/II Harddisk DLNA myZyxelcloud DDNS ISCSI Destekli Uzaktan YÃ¶netilebilir AÄ Veri Depolama CihazÄ±"/>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201149" y="5324197"/>
            <a:ext cx="692150" cy="692150"/>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Arrow Connector 22"/>
          <p:cNvCxnSpPr/>
          <p:nvPr/>
        </p:nvCxnSpPr>
        <p:spPr>
          <a:xfrm flipV="1">
            <a:off x="7629524" y="4259915"/>
            <a:ext cx="819151" cy="1022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7629524" y="3714750"/>
            <a:ext cx="571501" cy="486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8394620" y="3502046"/>
            <a:ext cx="2273301" cy="369332"/>
          </a:xfrm>
          <a:prstGeom prst="rect">
            <a:avLst/>
          </a:prstGeom>
          <a:noFill/>
        </p:spPr>
        <p:txBody>
          <a:bodyPr wrap="square" rtlCol="0">
            <a:spAutoFit/>
          </a:bodyPr>
          <a:lstStyle/>
          <a:p>
            <a:r>
              <a:rPr lang="en-US" dirty="0" smtClean="0">
                <a:solidFill>
                  <a:schemeClr val="accent1">
                    <a:lumMod val="75000"/>
                  </a:schemeClr>
                </a:solidFill>
              </a:rPr>
              <a:t>Streaming Replication</a:t>
            </a:r>
          </a:p>
        </p:txBody>
      </p:sp>
      <p:cxnSp>
        <p:nvCxnSpPr>
          <p:cNvPr id="30" name="Straight Arrow Connector 29"/>
          <p:cNvCxnSpPr/>
          <p:nvPr/>
        </p:nvCxnSpPr>
        <p:spPr>
          <a:xfrm flipV="1">
            <a:off x="7642184" y="3162720"/>
            <a:ext cx="558841" cy="554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8321596" y="2964623"/>
            <a:ext cx="2273301" cy="369332"/>
          </a:xfrm>
          <a:prstGeom prst="rect">
            <a:avLst/>
          </a:prstGeom>
          <a:noFill/>
        </p:spPr>
        <p:txBody>
          <a:bodyPr wrap="square" rtlCol="0">
            <a:spAutoFit/>
          </a:bodyPr>
          <a:lstStyle/>
          <a:p>
            <a:r>
              <a:rPr lang="en-US" dirty="0" smtClean="0">
                <a:solidFill>
                  <a:schemeClr val="accent1">
                    <a:lumMod val="75000"/>
                  </a:schemeClr>
                </a:solidFill>
              </a:rPr>
              <a:t>Logical Replication</a:t>
            </a:r>
          </a:p>
        </p:txBody>
      </p:sp>
      <p:sp>
        <p:nvSpPr>
          <p:cNvPr id="35" name="TextBox 34"/>
          <p:cNvSpPr txBox="1"/>
          <p:nvPr/>
        </p:nvSpPr>
        <p:spPr>
          <a:xfrm>
            <a:off x="9037599" y="2350220"/>
            <a:ext cx="2273301" cy="369332"/>
          </a:xfrm>
          <a:prstGeom prst="rect">
            <a:avLst/>
          </a:prstGeom>
          <a:noFill/>
        </p:spPr>
        <p:txBody>
          <a:bodyPr wrap="square" rtlCol="0">
            <a:spAutoFit/>
          </a:bodyPr>
          <a:lstStyle/>
          <a:p>
            <a:r>
              <a:rPr lang="en-US" dirty="0" err="1" smtClean="0">
                <a:solidFill>
                  <a:schemeClr val="accent1">
                    <a:lumMod val="75000"/>
                  </a:schemeClr>
                </a:solidFill>
              </a:rPr>
              <a:t>Slony</a:t>
            </a:r>
            <a:endParaRPr lang="en-US" dirty="0" smtClean="0">
              <a:solidFill>
                <a:schemeClr val="accent1">
                  <a:lumMod val="75000"/>
                </a:schemeClr>
              </a:solidFill>
            </a:endParaRPr>
          </a:p>
        </p:txBody>
      </p:sp>
      <p:sp>
        <p:nvSpPr>
          <p:cNvPr id="36" name="TextBox 35"/>
          <p:cNvSpPr txBox="1"/>
          <p:nvPr/>
        </p:nvSpPr>
        <p:spPr>
          <a:xfrm>
            <a:off x="9004367" y="1742573"/>
            <a:ext cx="2273301" cy="369332"/>
          </a:xfrm>
          <a:prstGeom prst="rect">
            <a:avLst/>
          </a:prstGeom>
          <a:noFill/>
        </p:spPr>
        <p:txBody>
          <a:bodyPr wrap="square" rtlCol="0">
            <a:spAutoFit/>
          </a:bodyPr>
          <a:lstStyle/>
          <a:p>
            <a:r>
              <a:rPr lang="en-US" dirty="0" err="1" smtClean="0">
                <a:solidFill>
                  <a:schemeClr val="accent1">
                    <a:lumMod val="75000"/>
                  </a:schemeClr>
                </a:solidFill>
              </a:rPr>
              <a:t>Londiste</a:t>
            </a:r>
            <a:endParaRPr lang="en-US" dirty="0" smtClean="0">
              <a:solidFill>
                <a:schemeClr val="accent1">
                  <a:lumMod val="75000"/>
                </a:schemeClr>
              </a:solidFill>
            </a:endParaRPr>
          </a:p>
        </p:txBody>
      </p:sp>
      <p:sp>
        <p:nvSpPr>
          <p:cNvPr id="37" name="TextBox 36"/>
          <p:cNvSpPr txBox="1"/>
          <p:nvPr/>
        </p:nvSpPr>
        <p:spPr>
          <a:xfrm>
            <a:off x="8992506" y="1422955"/>
            <a:ext cx="2273301" cy="369332"/>
          </a:xfrm>
          <a:prstGeom prst="rect">
            <a:avLst/>
          </a:prstGeom>
          <a:noFill/>
        </p:spPr>
        <p:txBody>
          <a:bodyPr wrap="square" rtlCol="0">
            <a:spAutoFit/>
          </a:bodyPr>
          <a:lstStyle/>
          <a:p>
            <a:r>
              <a:rPr lang="en-US" dirty="0" err="1" smtClean="0">
                <a:solidFill>
                  <a:schemeClr val="accent1">
                    <a:lumMod val="75000"/>
                  </a:schemeClr>
                </a:solidFill>
              </a:rPr>
              <a:t>Pgpool</a:t>
            </a:r>
            <a:r>
              <a:rPr lang="en-US" dirty="0" smtClean="0">
                <a:solidFill>
                  <a:schemeClr val="accent1">
                    <a:lumMod val="75000"/>
                  </a:schemeClr>
                </a:solidFill>
              </a:rPr>
              <a:t> II</a:t>
            </a:r>
          </a:p>
        </p:txBody>
      </p:sp>
      <p:cxnSp>
        <p:nvCxnSpPr>
          <p:cNvPr id="39" name="Straight Arrow Connector 38"/>
          <p:cNvCxnSpPr/>
          <p:nvPr/>
        </p:nvCxnSpPr>
        <p:spPr>
          <a:xfrm flipV="1">
            <a:off x="7696200" y="2419458"/>
            <a:ext cx="876300" cy="2050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9020983" y="2063618"/>
            <a:ext cx="2273301" cy="369332"/>
          </a:xfrm>
          <a:prstGeom prst="rect">
            <a:avLst/>
          </a:prstGeom>
          <a:noFill/>
        </p:spPr>
        <p:txBody>
          <a:bodyPr wrap="square" rtlCol="0">
            <a:spAutoFit/>
          </a:bodyPr>
          <a:lstStyle/>
          <a:p>
            <a:r>
              <a:rPr lang="en-US" dirty="0" err="1" smtClean="0">
                <a:solidFill>
                  <a:schemeClr val="accent1">
                    <a:lumMod val="75000"/>
                  </a:schemeClr>
                </a:solidFill>
              </a:rPr>
              <a:t>Bucardo</a:t>
            </a:r>
            <a:endParaRPr lang="en-US" dirty="0" smtClean="0">
              <a:solidFill>
                <a:schemeClr val="accent1">
                  <a:lumMod val="75000"/>
                </a:schemeClr>
              </a:solidFill>
            </a:endParaRPr>
          </a:p>
        </p:txBody>
      </p:sp>
      <p:sp>
        <p:nvSpPr>
          <p:cNvPr id="44" name="Oval 43"/>
          <p:cNvSpPr/>
          <p:nvPr/>
        </p:nvSpPr>
        <p:spPr>
          <a:xfrm>
            <a:off x="8201026" y="1780318"/>
            <a:ext cx="2466896" cy="90432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21371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circle(in)">
                                      <p:cBhvr>
                                        <p:cTn id="57" dur="2000"/>
                                        <p:tgtEl>
                                          <p:spTgt spid="3"/>
                                        </p:tgtEl>
                                      </p:cBhvr>
                                    </p:animEffect>
                                  </p:childTnLst>
                                </p:cTn>
                              </p:par>
                              <p:par>
                                <p:cTn id="58" presetID="6" presetClass="entr" presetSubtype="16" fill="hold" grpId="0" nodeType="with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circle(in)">
                                      <p:cBhvr>
                                        <p:cTn id="6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 grpId="0" animBg="1"/>
      <p:bldP spid="8" grpId="0"/>
      <p:bldP spid="9" grpId="0"/>
      <p:bldP spid="29" grpId="0"/>
      <p:bldP spid="34" grpId="0"/>
      <p:bldP spid="35" grpId="0"/>
      <p:bldP spid="36" grpId="0"/>
      <p:bldP spid="37" grpId="0"/>
      <p:bldP spid="42" grpId="0"/>
      <p:bldP spid="4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Hepsiexpress &amp; Horizon 2020 </a:t>
            </a:r>
            <a:endParaRPr lang="tr-TR" dirty="0"/>
          </a:p>
        </p:txBody>
      </p:sp>
      <p:pic>
        <p:nvPicPr>
          <p:cNvPr id="5" name="Picture 2" descr="horizon 2020 logo ile ilgili gÃ¶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7281" y="2895251"/>
            <a:ext cx="2513291" cy="124807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246968" y="4304675"/>
            <a:ext cx="2682023" cy="1200329"/>
          </a:xfrm>
          <a:prstGeom prst="rect">
            <a:avLst/>
          </a:prstGeom>
        </p:spPr>
        <p:txBody>
          <a:bodyPr wrap="square">
            <a:spAutoFit/>
          </a:bodyPr>
          <a:lstStyle/>
          <a:p>
            <a:pPr algn="ctr"/>
            <a:r>
              <a:rPr lang="en-GB" dirty="0">
                <a:solidFill>
                  <a:schemeClr val="tx1">
                    <a:lumMod val="65000"/>
                    <a:lumOff val="35000"/>
                  </a:schemeClr>
                </a:solidFill>
                <a:latin typeface="Helvetica" panose="020B0604020202030204" pitchFamily="34" charset="0"/>
                <a:ea typeface="+mj-ea"/>
                <a:cs typeface="+mj-cs"/>
              </a:rPr>
              <a:t>ISA: Innovative logistics Solutions and data framework for the on-demand economy</a:t>
            </a:r>
            <a:endParaRPr lang="tr-TR" dirty="0">
              <a:solidFill>
                <a:schemeClr val="tx1">
                  <a:lumMod val="65000"/>
                  <a:lumOff val="35000"/>
                </a:schemeClr>
              </a:solidFill>
              <a:latin typeface="Helvetica" panose="020B0604020202030204" pitchFamily="34" charset="0"/>
              <a:ea typeface="+mj-ea"/>
              <a:cs typeface="+mj-cs"/>
            </a:endParaRPr>
          </a:p>
        </p:txBody>
      </p:sp>
      <p:sp>
        <p:nvSpPr>
          <p:cNvPr id="7" name="TextBox 6"/>
          <p:cNvSpPr txBox="1"/>
          <p:nvPr/>
        </p:nvSpPr>
        <p:spPr>
          <a:xfrm>
            <a:off x="2513557" y="5135671"/>
            <a:ext cx="184731" cy="369332"/>
          </a:xfrm>
          <a:prstGeom prst="rect">
            <a:avLst/>
          </a:prstGeom>
          <a:noFill/>
        </p:spPr>
        <p:txBody>
          <a:bodyPr wrap="none" rtlCol="0">
            <a:spAutoFit/>
          </a:bodyPr>
          <a:lstStyle/>
          <a:p>
            <a:endParaRPr lang="tr-TR" dirty="0"/>
          </a:p>
        </p:txBody>
      </p:sp>
      <p:sp>
        <p:nvSpPr>
          <p:cNvPr id="8" name="Rectangle 7"/>
          <p:cNvSpPr/>
          <p:nvPr/>
        </p:nvSpPr>
        <p:spPr>
          <a:xfrm>
            <a:off x="1571469" y="1365412"/>
            <a:ext cx="8839200" cy="461665"/>
          </a:xfrm>
          <a:prstGeom prst="rect">
            <a:avLst/>
          </a:prstGeom>
          <a:solidFill>
            <a:schemeClr val="accent6"/>
          </a:solidFill>
        </p:spPr>
        <p:txBody>
          <a:bodyPr wrap="square">
            <a:spAutoFit/>
          </a:bodyPr>
          <a:lstStyle/>
          <a:p>
            <a:pPr algn="ctr"/>
            <a:r>
              <a:rPr lang="tr-TR" sz="2400" b="1" dirty="0">
                <a:solidFill>
                  <a:schemeClr val="bg1"/>
                </a:solidFill>
              </a:rPr>
              <a:t>We are looking for partners!</a:t>
            </a:r>
          </a:p>
        </p:txBody>
      </p:sp>
      <p:sp>
        <p:nvSpPr>
          <p:cNvPr id="9" name="TextBox 8"/>
          <p:cNvSpPr txBox="1"/>
          <p:nvPr/>
        </p:nvSpPr>
        <p:spPr>
          <a:xfrm>
            <a:off x="2426621" y="2083713"/>
            <a:ext cx="2207431" cy="568421"/>
          </a:xfrm>
          <a:prstGeom prst="rect">
            <a:avLst/>
          </a:prstGeom>
        </p:spPr>
        <p:txBody>
          <a:bodyPr vert="horz" lIns="91440" tIns="45720" rIns="91440" bIns="45720" rtlCol="0" anchor="ctr">
            <a:noAutofit/>
          </a:bodyPr>
          <a:lstStyle>
            <a:lvl1pPr>
              <a:spcBef>
                <a:spcPct val="0"/>
              </a:spcBef>
              <a:buNone/>
              <a:defRPr sz="2400" b="1">
                <a:solidFill>
                  <a:schemeClr val="tx1">
                    <a:lumMod val="65000"/>
                    <a:lumOff val="35000"/>
                  </a:schemeClr>
                </a:solidFill>
                <a:latin typeface="Helvetica" panose="020B0604020202030204" pitchFamily="34" charset="0"/>
                <a:ea typeface="+mj-ea"/>
                <a:cs typeface="+mj-cs"/>
              </a:defRPr>
            </a:lvl1pPr>
          </a:lstStyle>
          <a:p>
            <a:pPr algn="ctr"/>
            <a:r>
              <a:rPr lang="tr-TR" sz="2000" dirty="0"/>
              <a:t>2018 Applications</a:t>
            </a:r>
          </a:p>
        </p:txBody>
      </p:sp>
      <p:sp>
        <p:nvSpPr>
          <p:cNvPr id="10" name="TextBox 9"/>
          <p:cNvSpPr txBox="1"/>
          <p:nvPr/>
        </p:nvSpPr>
        <p:spPr>
          <a:xfrm>
            <a:off x="7125617" y="2103615"/>
            <a:ext cx="2815874" cy="483140"/>
          </a:xfrm>
          <a:prstGeom prst="rect">
            <a:avLst/>
          </a:prstGeom>
        </p:spPr>
        <p:txBody>
          <a:bodyPr vert="horz" lIns="91440" tIns="45720" rIns="91440" bIns="45720" rtlCol="0" anchor="ctr">
            <a:noAutofit/>
          </a:bodyPr>
          <a:lstStyle>
            <a:defPPr>
              <a:defRPr lang="en-US"/>
            </a:defPPr>
            <a:lvl1pPr>
              <a:spcBef>
                <a:spcPct val="0"/>
              </a:spcBef>
              <a:buNone/>
              <a:defRPr sz="2400" b="1">
                <a:solidFill>
                  <a:schemeClr val="tx1">
                    <a:lumMod val="65000"/>
                    <a:lumOff val="35000"/>
                  </a:schemeClr>
                </a:solidFill>
                <a:latin typeface="Helvetica" panose="020B0604020202030204" pitchFamily="34" charset="0"/>
                <a:ea typeface="+mj-ea"/>
                <a:cs typeface="+mj-cs"/>
              </a:defRPr>
            </a:lvl1pPr>
          </a:lstStyle>
          <a:p>
            <a:pPr algn="ctr"/>
            <a:r>
              <a:rPr lang="tr-TR" sz="2000" dirty="0"/>
              <a:t>Focus Areas for New Projects</a:t>
            </a:r>
          </a:p>
        </p:txBody>
      </p:sp>
      <p:cxnSp>
        <p:nvCxnSpPr>
          <p:cNvPr id="12" name="Straight Connector 11"/>
          <p:cNvCxnSpPr/>
          <p:nvPr/>
        </p:nvCxnSpPr>
        <p:spPr>
          <a:xfrm>
            <a:off x="6196208" y="2063779"/>
            <a:ext cx="12526" cy="3441225"/>
          </a:xfrm>
          <a:prstGeom prst="line">
            <a:avLst/>
          </a:prstGeom>
          <a:ln w="3175">
            <a:solidFill>
              <a:srgbClr val="F7901E"/>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709750" y="3011454"/>
            <a:ext cx="3805850" cy="1635703"/>
          </a:xfrm>
          <a:prstGeom prst="rect">
            <a:avLst/>
          </a:prstGeom>
        </p:spPr>
        <p:txBody>
          <a:bodyPr vert="horz" lIns="91440" tIns="45720" rIns="91440" bIns="45720" rtlCol="0" anchor="ctr">
            <a:noAutofit/>
          </a:bodyPr>
          <a:lstStyle>
            <a:defPPr>
              <a:defRPr lang="en-US"/>
            </a:defPPr>
            <a:lvl1pPr>
              <a:spcBef>
                <a:spcPct val="0"/>
              </a:spcBef>
              <a:buNone/>
              <a:defRPr sz="2000" b="1">
                <a:solidFill>
                  <a:schemeClr val="tx1">
                    <a:lumMod val="65000"/>
                    <a:lumOff val="35000"/>
                  </a:schemeClr>
                </a:solidFill>
                <a:latin typeface="Helvetica" panose="020B0604020202030204" pitchFamily="34" charset="0"/>
                <a:ea typeface="+mj-ea"/>
                <a:cs typeface="+mj-cs"/>
              </a:defRPr>
            </a:lvl1pPr>
          </a:lstStyle>
          <a:p>
            <a:pPr marL="285750" indent="-285750">
              <a:buFont typeface="Arial" panose="020B0604020202020204" pitchFamily="34" charset="0"/>
              <a:buChar char="•"/>
            </a:pPr>
            <a:r>
              <a:rPr lang="tr-TR" sz="1800" b="0" dirty="0"/>
              <a:t>Logistics Research &amp; Innovation</a:t>
            </a:r>
          </a:p>
          <a:p>
            <a:pPr marL="285750" indent="-285750">
              <a:buFont typeface="Arial" panose="020B0604020202020204" pitchFamily="34" charset="0"/>
              <a:buChar char="•"/>
            </a:pPr>
            <a:r>
              <a:rPr lang="tr-TR" sz="1800" b="0" dirty="0"/>
              <a:t>Route Optimisation</a:t>
            </a:r>
          </a:p>
          <a:p>
            <a:pPr marL="285750" indent="-285750">
              <a:buFont typeface="Arial" panose="020B0604020202020204" pitchFamily="34" charset="0"/>
              <a:buChar char="•"/>
            </a:pPr>
            <a:r>
              <a:rPr lang="tr-TR" sz="1800" b="0" dirty="0"/>
              <a:t>Natural Language Processing</a:t>
            </a:r>
          </a:p>
          <a:p>
            <a:pPr marL="285750" indent="-285750">
              <a:buFont typeface="Arial" panose="020B0604020202020204" pitchFamily="34" charset="0"/>
              <a:buChar char="•"/>
            </a:pPr>
            <a:r>
              <a:rPr lang="tr-TR" sz="1800" b="0" dirty="0"/>
              <a:t>Open Source Softwares</a:t>
            </a:r>
          </a:p>
        </p:txBody>
      </p:sp>
    </p:spTree>
    <p:extLst>
      <p:ext uri="{BB962C8B-B14F-4D97-AF65-F5344CB8AC3E}">
        <p14:creationId xmlns:p14="http://schemas.microsoft.com/office/powerpoint/2010/main" val="107751014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950" y="1162843"/>
            <a:ext cx="10515600" cy="1325563"/>
          </a:xfrm>
        </p:spPr>
        <p:txBody>
          <a:bodyPr/>
          <a:lstStyle/>
          <a:p>
            <a:r>
              <a:rPr lang="en-US" dirty="0" smtClean="0"/>
              <a:t>                             Thank you</a:t>
            </a:r>
            <a:endParaRPr lang="en-US" dirty="0"/>
          </a:p>
        </p:txBody>
      </p:sp>
      <p:sp>
        <p:nvSpPr>
          <p:cNvPr id="3" name="Content Placeholder 2"/>
          <p:cNvSpPr>
            <a:spLocks noGrp="1"/>
          </p:cNvSpPr>
          <p:nvPr>
            <p:ph idx="1"/>
          </p:nvPr>
        </p:nvSpPr>
        <p:spPr/>
        <p:txBody>
          <a:bodyPr>
            <a:normAutofit/>
          </a:bodyPr>
          <a:lstStyle/>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p:txBody>
      </p:sp>
      <p:pic>
        <p:nvPicPr>
          <p:cNvPr id="4" name="Picture 2" descr="Image result for replication in postg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965" y="2634898"/>
            <a:ext cx="6324010" cy="258230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933450" y="551418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                            Fırat Güleç</a:t>
            </a:r>
            <a:endParaRPr lang="en-US" dirty="0"/>
          </a:p>
        </p:txBody>
      </p:sp>
    </p:spTree>
    <p:extLst>
      <p:ext uri="{BB962C8B-B14F-4D97-AF65-F5344CB8AC3E}">
        <p14:creationId xmlns:p14="http://schemas.microsoft.com/office/powerpoint/2010/main" val="3243487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High Availability, Load Balancing, and Replication Feature Matrix</a:t>
            </a:r>
            <a:endParaRPr lang="en-US" dirty="0"/>
          </a:p>
        </p:txBody>
      </p:sp>
      <p:sp>
        <p:nvSpPr>
          <p:cNvPr id="5" name="TextBox 4"/>
          <p:cNvSpPr txBox="1"/>
          <p:nvPr/>
        </p:nvSpPr>
        <p:spPr>
          <a:xfrm>
            <a:off x="1006764" y="6127234"/>
            <a:ext cx="7022435" cy="369332"/>
          </a:xfrm>
          <a:prstGeom prst="rect">
            <a:avLst/>
          </a:prstGeom>
          <a:noFill/>
        </p:spPr>
        <p:txBody>
          <a:bodyPr wrap="none" rtlCol="0">
            <a:spAutoFit/>
          </a:bodyPr>
          <a:lstStyle/>
          <a:p>
            <a:r>
              <a:rPr lang="en-US" dirty="0">
                <a:hlinkClick r:id="rId3"/>
              </a:rPr>
              <a:t>https://www.postgresql.org/docs/11/different-replication-solutions.html</a:t>
            </a:r>
            <a:endParaRPr lang="en-US" dirty="0"/>
          </a:p>
        </p:txBody>
      </p:sp>
      <p:sp>
        <p:nvSpPr>
          <p:cNvPr id="3" name="Content Placeholder 2"/>
          <p:cNvSpPr>
            <a:spLocks noGrp="1"/>
          </p:cNvSpPr>
          <p:nvPr>
            <p:ph idx="1"/>
          </p:nvPr>
        </p:nvSpPr>
        <p:spPr/>
        <p:txBody>
          <a:bodyPr/>
          <a:lstStyle/>
          <a:p>
            <a:endParaRPr lang="en-US"/>
          </a:p>
        </p:txBody>
      </p:sp>
      <p:pic>
        <p:nvPicPr>
          <p:cNvPr id="6" name="Picture 5"/>
          <p:cNvPicPr>
            <a:picLocks noChangeAspect="1"/>
          </p:cNvPicPr>
          <p:nvPr/>
        </p:nvPicPr>
        <p:blipFill>
          <a:blip r:embed="rId4"/>
          <a:stretch>
            <a:fillRect/>
          </a:stretch>
        </p:blipFill>
        <p:spPr>
          <a:xfrm>
            <a:off x="625618" y="1690688"/>
            <a:ext cx="10940764" cy="4192080"/>
          </a:xfrm>
          <a:prstGeom prst="rect">
            <a:avLst/>
          </a:prstGeom>
        </p:spPr>
      </p:pic>
    </p:spTree>
    <p:extLst>
      <p:ext uri="{BB962C8B-B14F-4D97-AF65-F5344CB8AC3E}">
        <p14:creationId xmlns:p14="http://schemas.microsoft.com/office/powerpoint/2010/main" val="28182044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5624" y="2422525"/>
            <a:ext cx="6000751" cy="1325563"/>
          </a:xfrm>
        </p:spPr>
        <p:txBody>
          <a:bodyPr>
            <a:noAutofit/>
          </a:bodyPr>
          <a:lstStyle/>
          <a:p>
            <a:r>
              <a:rPr lang="en-US" sz="5400" dirty="0" err="1" smtClean="0">
                <a:solidFill>
                  <a:schemeClr val="tx2"/>
                </a:solidFill>
              </a:rPr>
              <a:t>Pyhsical</a:t>
            </a:r>
            <a:r>
              <a:rPr lang="en-US" sz="5400" dirty="0" smtClean="0">
                <a:solidFill>
                  <a:schemeClr val="tx2"/>
                </a:solidFill>
              </a:rPr>
              <a:t> Replication</a:t>
            </a:r>
            <a:endParaRPr lang="en-US" sz="5400" dirty="0">
              <a:solidFill>
                <a:schemeClr val="tx2"/>
              </a:solidFill>
            </a:endParaRPr>
          </a:p>
        </p:txBody>
      </p:sp>
    </p:spTree>
    <p:extLst>
      <p:ext uri="{BB962C8B-B14F-4D97-AF65-F5344CB8AC3E}">
        <p14:creationId xmlns:p14="http://schemas.microsoft.com/office/powerpoint/2010/main" val="1657133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491" y="249939"/>
            <a:ext cx="10515600" cy="686926"/>
          </a:xfrm>
        </p:spPr>
        <p:txBody>
          <a:bodyPr>
            <a:normAutofit fontScale="90000"/>
          </a:bodyPr>
          <a:lstStyle/>
          <a:p>
            <a:r>
              <a:rPr lang="en-US" dirty="0" smtClean="0"/>
              <a:t>The purpose of Streaming Replication?</a:t>
            </a:r>
            <a:endParaRPr lang="en-US" dirty="0"/>
          </a:p>
        </p:txBody>
      </p:sp>
      <p:pic>
        <p:nvPicPr>
          <p:cNvPr id="1032" name="Picture 8" descr="Image result for databa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97379" y="4655124"/>
            <a:ext cx="1106261" cy="141811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Image result for databa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87307" y="4655124"/>
            <a:ext cx="1106261" cy="1418114"/>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2741838" y="3267810"/>
            <a:ext cx="1661802" cy="369332"/>
          </a:xfrm>
          <a:prstGeom prst="rect">
            <a:avLst/>
          </a:prstGeom>
          <a:noFill/>
        </p:spPr>
        <p:txBody>
          <a:bodyPr wrap="none" rtlCol="0">
            <a:spAutoFit/>
          </a:bodyPr>
          <a:lstStyle/>
          <a:p>
            <a:r>
              <a:rPr lang="en-US" dirty="0" smtClean="0">
                <a:solidFill>
                  <a:schemeClr val="accent5"/>
                </a:solidFill>
              </a:rPr>
              <a:t>High </a:t>
            </a:r>
            <a:r>
              <a:rPr lang="en-US" dirty="0">
                <a:solidFill>
                  <a:schemeClr val="accent5"/>
                </a:solidFill>
              </a:rPr>
              <a:t>availability</a:t>
            </a:r>
          </a:p>
        </p:txBody>
      </p:sp>
      <p:pic>
        <p:nvPicPr>
          <p:cNvPr id="1034" name="Picture 10" descr="Image result for mac"/>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092824" y="965411"/>
            <a:ext cx="1147704" cy="106645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server blu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83944" y="2687012"/>
            <a:ext cx="765464" cy="765464"/>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6001203" y="2869820"/>
            <a:ext cx="986104" cy="307777"/>
          </a:xfrm>
          <a:prstGeom prst="rect">
            <a:avLst/>
          </a:prstGeom>
          <a:noFill/>
        </p:spPr>
        <p:txBody>
          <a:bodyPr wrap="none" rtlCol="0">
            <a:spAutoFit/>
          </a:bodyPr>
          <a:lstStyle/>
          <a:p>
            <a:r>
              <a:rPr lang="en-US" sz="1400" dirty="0" smtClean="0"/>
              <a:t>App Server</a:t>
            </a:r>
            <a:endParaRPr lang="en-US" sz="1400" dirty="0"/>
          </a:p>
        </p:txBody>
      </p:sp>
      <p:cxnSp>
        <p:nvCxnSpPr>
          <p:cNvPr id="26" name="Straight Arrow Connector 25"/>
          <p:cNvCxnSpPr/>
          <p:nvPr/>
        </p:nvCxnSpPr>
        <p:spPr>
          <a:xfrm>
            <a:off x="5666676" y="2031861"/>
            <a:ext cx="0" cy="5185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240528" y="1312798"/>
            <a:ext cx="607795" cy="307777"/>
          </a:xfrm>
          <a:prstGeom prst="rect">
            <a:avLst/>
          </a:prstGeom>
          <a:noFill/>
        </p:spPr>
        <p:txBody>
          <a:bodyPr wrap="none" rtlCol="0">
            <a:spAutoFit/>
          </a:bodyPr>
          <a:lstStyle/>
          <a:p>
            <a:r>
              <a:rPr lang="en-US" sz="1400" dirty="0" smtClean="0"/>
              <a:t>Client</a:t>
            </a:r>
            <a:endParaRPr lang="en-US" sz="1400" dirty="0"/>
          </a:p>
        </p:txBody>
      </p:sp>
      <p:sp>
        <p:nvSpPr>
          <p:cNvPr id="14" name="TextBox 13"/>
          <p:cNvSpPr txBox="1"/>
          <p:nvPr/>
        </p:nvSpPr>
        <p:spPr>
          <a:xfrm>
            <a:off x="3425681" y="6106245"/>
            <a:ext cx="849656" cy="369332"/>
          </a:xfrm>
          <a:prstGeom prst="rect">
            <a:avLst/>
          </a:prstGeom>
          <a:noFill/>
        </p:spPr>
        <p:txBody>
          <a:bodyPr wrap="none" rtlCol="0">
            <a:spAutoFit/>
          </a:bodyPr>
          <a:lstStyle/>
          <a:p>
            <a:r>
              <a:rPr lang="en-US" dirty="0" smtClean="0"/>
              <a:t>Master</a:t>
            </a:r>
          </a:p>
        </p:txBody>
      </p:sp>
      <p:sp>
        <p:nvSpPr>
          <p:cNvPr id="15" name="TextBox 14"/>
          <p:cNvSpPr txBox="1"/>
          <p:nvPr/>
        </p:nvSpPr>
        <p:spPr>
          <a:xfrm>
            <a:off x="7206692" y="6073238"/>
            <a:ext cx="667490" cy="369332"/>
          </a:xfrm>
          <a:prstGeom prst="rect">
            <a:avLst/>
          </a:prstGeom>
          <a:noFill/>
        </p:spPr>
        <p:txBody>
          <a:bodyPr wrap="none" rtlCol="0">
            <a:spAutoFit/>
          </a:bodyPr>
          <a:lstStyle/>
          <a:p>
            <a:r>
              <a:rPr lang="en-US" dirty="0" smtClean="0"/>
              <a:t>Slave</a:t>
            </a:r>
          </a:p>
        </p:txBody>
      </p:sp>
      <p:cxnSp>
        <p:nvCxnSpPr>
          <p:cNvPr id="22" name="Straight Connector 21"/>
          <p:cNvCxnSpPr/>
          <p:nvPr/>
        </p:nvCxnSpPr>
        <p:spPr>
          <a:xfrm flipH="1" flipV="1">
            <a:off x="3168073" y="4535055"/>
            <a:ext cx="1431637" cy="1571191"/>
          </a:xfrm>
          <a:prstGeom prst="line">
            <a:avLst/>
          </a:prstGeom>
          <a:ln w="57150">
            <a:solidFill>
              <a:srgbClr val="C00000"/>
            </a:solidFill>
          </a:ln>
        </p:spPr>
        <p:style>
          <a:lnRef idx="3">
            <a:schemeClr val="dk1"/>
          </a:lnRef>
          <a:fillRef idx="0">
            <a:schemeClr val="dk1"/>
          </a:fillRef>
          <a:effectRef idx="2">
            <a:schemeClr val="dk1"/>
          </a:effectRef>
          <a:fontRef idx="minor">
            <a:schemeClr val="tx1"/>
          </a:fontRef>
        </p:style>
      </p:cxnSp>
      <p:cxnSp>
        <p:nvCxnSpPr>
          <p:cNvPr id="33" name="Straight Connector 32"/>
          <p:cNvCxnSpPr/>
          <p:nvPr/>
        </p:nvCxnSpPr>
        <p:spPr>
          <a:xfrm flipV="1">
            <a:off x="3101308" y="4535055"/>
            <a:ext cx="1521717" cy="1538184"/>
          </a:xfrm>
          <a:prstGeom prst="line">
            <a:avLst/>
          </a:prstGeom>
          <a:ln w="57150">
            <a:solidFill>
              <a:srgbClr val="C00000"/>
            </a:solidFill>
          </a:ln>
        </p:spPr>
        <p:style>
          <a:lnRef idx="3">
            <a:schemeClr val="dk1"/>
          </a:lnRef>
          <a:fillRef idx="0">
            <a:schemeClr val="dk1"/>
          </a:fillRef>
          <a:effectRef idx="2">
            <a:schemeClr val="dk1"/>
          </a:effectRef>
          <a:fontRef idx="minor">
            <a:schemeClr val="tx1"/>
          </a:fontRef>
        </p:style>
      </p:cxnSp>
      <p:cxnSp>
        <p:nvCxnSpPr>
          <p:cNvPr id="40" name="Straight Arrow Connector 39"/>
          <p:cNvCxnSpPr/>
          <p:nvPr/>
        </p:nvCxnSpPr>
        <p:spPr>
          <a:xfrm flipH="1">
            <a:off x="4193309" y="3452476"/>
            <a:ext cx="1090635" cy="104957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049408" y="3452476"/>
            <a:ext cx="937899" cy="108257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52" name="Right Arrow 51"/>
          <p:cNvSpPr/>
          <p:nvPr/>
        </p:nvSpPr>
        <p:spPr>
          <a:xfrm>
            <a:off x="4858327" y="5237018"/>
            <a:ext cx="1660030" cy="4156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336238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32" presetClass="emph" presetSubtype="0" fill="hold" grpId="1" nodeType="withEffect">
                                  <p:stCondLst>
                                    <p:cond delay="0"/>
                                  </p:stCondLst>
                                  <p:childTnLst>
                                    <p:animRot by="120000">
                                      <p:cBhvr>
                                        <p:cTn id="17" dur="100" fill="hold">
                                          <p:stCondLst>
                                            <p:cond delay="0"/>
                                          </p:stCondLst>
                                        </p:cTn>
                                        <p:tgtEl>
                                          <p:spTgt spid="17"/>
                                        </p:tgtEl>
                                        <p:attrNameLst>
                                          <p:attrName>r</p:attrName>
                                        </p:attrNameLst>
                                      </p:cBhvr>
                                    </p:animRot>
                                    <p:animRot by="-240000">
                                      <p:cBhvr>
                                        <p:cTn id="18" dur="200" fill="hold">
                                          <p:stCondLst>
                                            <p:cond delay="200"/>
                                          </p:stCondLst>
                                        </p:cTn>
                                        <p:tgtEl>
                                          <p:spTgt spid="17"/>
                                        </p:tgtEl>
                                        <p:attrNameLst>
                                          <p:attrName>r</p:attrName>
                                        </p:attrNameLst>
                                      </p:cBhvr>
                                    </p:animRot>
                                    <p:animRot by="240000">
                                      <p:cBhvr>
                                        <p:cTn id="19" dur="200" fill="hold">
                                          <p:stCondLst>
                                            <p:cond delay="400"/>
                                          </p:stCondLst>
                                        </p:cTn>
                                        <p:tgtEl>
                                          <p:spTgt spid="17"/>
                                        </p:tgtEl>
                                        <p:attrNameLst>
                                          <p:attrName>r</p:attrName>
                                        </p:attrNameLst>
                                      </p:cBhvr>
                                    </p:animRot>
                                    <p:animRot by="-240000">
                                      <p:cBhvr>
                                        <p:cTn id="20" dur="200" fill="hold">
                                          <p:stCondLst>
                                            <p:cond delay="600"/>
                                          </p:stCondLst>
                                        </p:cTn>
                                        <p:tgtEl>
                                          <p:spTgt spid="17"/>
                                        </p:tgtEl>
                                        <p:attrNameLst>
                                          <p:attrName>r</p:attrName>
                                        </p:attrNameLst>
                                      </p:cBhvr>
                                    </p:animRot>
                                    <p:animRot by="120000">
                                      <p:cBhvr>
                                        <p:cTn id="21" dur="200" fill="hold">
                                          <p:stCondLst>
                                            <p:cond delay="800"/>
                                          </p:stCondLst>
                                        </p:cTn>
                                        <p:tgtEl>
                                          <p:spTgt spid="17"/>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down)">
                                      <p:cBhvr>
                                        <p:cTn id="26" dur="500"/>
                                        <p:tgtEl>
                                          <p:spTgt spid="33"/>
                                        </p:tgtEl>
                                      </p:cBhvr>
                                    </p:animEffect>
                                  </p:childTnLst>
                                </p:cTn>
                              </p:par>
                              <p:par>
                                <p:cTn id="27" presetID="22" presetClass="entr" presetSubtype="4"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down)">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p:cTn id="34" dur="500" fill="hold"/>
                                        <p:tgtEl>
                                          <p:spTgt spid="46"/>
                                        </p:tgtEl>
                                        <p:attrNameLst>
                                          <p:attrName>ppt_w</p:attrName>
                                        </p:attrNameLst>
                                      </p:cBhvr>
                                      <p:tavLst>
                                        <p:tav tm="0">
                                          <p:val>
                                            <p:fltVal val="0"/>
                                          </p:val>
                                        </p:tav>
                                        <p:tav tm="100000">
                                          <p:val>
                                            <p:strVal val="#ppt_w"/>
                                          </p:val>
                                        </p:tav>
                                      </p:tavLst>
                                    </p:anim>
                                    <p:anim calcmode="lin" valueType="num">
                                      <p:cBhvr>
                                        <p:cTn id="35" dur="500" fill="hold"/>
                                        <p:tgtEl>
                                          <p:spTgt spid="46"/>
                                        </p:tgtEl>
                                        <p:attrNameLst>
                                          <p:attrName>ppt_h</p:attrName>
                                        </p:attrNameLst>
                                      </p:cBhvr>
                                      <p:tavLst>
                                        <p:tav tm="0">
                                          <p:val>
                                            <p:fltVal val="0"/>
                                          </p:val>
                                        </p:tav>
                                        <p:tav tm="100000">
                                          <p:val>
                                            <p:strVal val="#ppt_h"/>
                                          </p:val>
                                        </p:tav>
                                      </p:tavLst>
                                    </p:anim>
                                    <p:animEffect transition="in" filter="fade">
                                      <p:cBhvr>
                                        <p:cTn id="36" dur="500"/>
                                        <p:tgtEl>
                                          <p:spTgt spid="46"/>
                                        </p:tgtEl>
                                      </p:cBhvr>
                                    </p:animEffect>
                                  </p:childTnLst>
                                </p:cTn>
                              </p:par>
                              <p:par>
                                <p:cTn id="37" presetID="1" presetClass="exit" presetSubtype="0" fill="hold" nodeType="withEffect">
                                  <p:stCondLst>
                                    <p:cond delay="0"/>
                                  </p:stCondLst>
                                  <p:childTnLst>
                                    <p:set>
                                      <p:cBhvr>
                                        <p:cTn id="38" dur="1" fill="hold">
                                          <p:stCondLst>
                                            <p:cond delay="0"/>
                                          </p:stCondLst>
                                        </p:cTn>
                                        <p:tgtEl>
                                          <p:spTgt spid="40"/>
                                        </p:tgtEl>
                                        <p:attrNameLst>
                                          <p:attrName>style.visibility</p:attrName>
                                        </p:attrNameLst>
                                      </p:cBhvr>
                                      <p:to>
                                        <p:strVal val="hidden"/>
                                      </p:to>
                                    </p:set>
                                  </p:childTnLst>
                                </p:cTn>
                              </p:par>
                              <p:par>
                                <p:cTn id="39" presetID="14" presetClass="entr" presetSubtype="10" fill="hold" grpId="1" nodeType="with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randombar(horizontal)">
                                      <p:cBhvr>
                                        <p:cTn id="41" dur="500"/>
                                        <p:tgtEl>
                                          <p:spTgt spid="52"/>
                                        </p:tgtEl>
                                      </p:cBhvr>
                                    </p:animEffect>
                                  </p:childTnLst>
                                </p:cTn>
                              </p:par>
                              <p:par>
                                <p:cTn id="42" presetID="16" presetClass="exit" presetSubtype="21" fill="hold" grpId="2" nodeType="withEffect">
                                  <p:stCondLst>
                                    <p:cond delay="0"/>
                                  </p:stCondLst>
                                  <p:childTnLst>
                                    <p:animEffect transition="out" filter="barn(inVertical)">
                                      <p:cBhvr>
                                        <p:cTn id="43" dur="500"/>
                                        <p:tgtEl>
                                          <p:spTgt spid="52"/>
                                        </p:tgtEl>
                                      </p:cBhvr>
                                    </p:animEffect>
                                    <p:set>
                                      <p:cBhvr>
                                        <p:cTn id="44" dur="1" fill="hold">
                                          <p:stCondLst>
                                            <p:cond delay="499"/>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15" grpId="0"/>
      <p:bldP spid="52" grpId="1" animBg="1"/>
      <p:bldP spid="52" grpId="2"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491" y="249939"/>
            <a:ext cx="10515600" cy="686926"/>
          </a:xfrm>
        </p:spPr>
        <p:txBody>
          <a:bodyPr>
            <a:normAutofit fontScale="90000"/>
          </a:bodyPr>
          <a:lstStyle/>
          <a:p>
            <a:r>
              <a:rPr lang="en-US" dirty="0"/>
              <a:t>The purpose of Streaming Replication?</a:t>
            </a:r>
          </a:p>
        </p:txBody>
      </p:sp>
      <p:pic>
        <p:nvPicPr>
          <p:cNvPr id="1032" name="Picture 8" descr="Image result for databa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97379" y="4655124"/>
            <a:ext cx="1106261" cy="141811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Image result for databa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87307" y="4655124"/>
            <a:ext cx="1106261" cy="1418114"/>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7452383" y="3452476"/>
            <a:ext cx="1592103" cy="369332"/>
          </a:xfrm>
          <a:prstGeom prst="rect">
            <a:avLst/>
          </a:prstGeom>
          <a:noFill/>
        </p:spPr>
        <p:txBody>
          <a:bodyPr wrap="none" rtlCol="0">
            <a:spAutoFit/>
          </a:bodyPr>
          <a:lstStyle/>
          <a:p>
            <a:r>
              <a:rPr lang="en-US" dirty="0" smtClean="0">
                <a:solidFill>
                  <a:schemeClr val="accent5"/>
                </a:solidFill>
              </a:rPr>
              <a:t>Load Balancing</a:t>
            </a:r>
            <a:endParaRPr lang="en-US" dirty="0">
              <a:solidFill>
                <a:schemeClr val="accent5"/>
              </a:solidFill>
            </a:endParaRPr>
          </a:p>
        </p:txBody>
      </p:sp>
      <p:pic>
        <p:nvPicPr>
          <p:cNvPr id="1034" name="Picture 10" descr="Image result for mac"/>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092824" y="965411"/>
            <a:ext cx="1147704" cy="106645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server blu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83944" y="2687012"/>
            <a:ext cx="765464" cy="765464"/>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6001203" y="2869820"/>
            <a:ext cx="986104" cy="307777"/>
          </a:xfrm>
          <a:prstGeom prst="rect">
            <a:avLst/>
          </a:prstGeom>
          <a:noFill/>
        </p:spPr>
        <p:txBody>
          <a:bodyPr wrap="none" rtlCol="0">
            <a:spAutoFit/>
          </a:bodyPr>
          <a:lstStyle/>
          <a:p>
            <a:r>
              <a:rPr lang="en-US" sz="1400" dirty="0" smtClean="0"/>
              <a:t>App Server</a:t>
            </a:r>
            <a:endParaRPr lang="en-US" sz="1400" dirty="0"/>
          </a:p>
        </p:txBody>
      </p:sp>
      <p:cxnSp>
        <p:nvCxnSpPr>
          <p:cNvPr id="26" name="Straight Arrow Connector 25"/>
          <p:cNvCxnSpPr/>
          <p:nvPr/>
        </p:nvCxnSpPr>
        <p:spPr>
          <a:xfrm>
            <a:off x="5666676" y="2031861"/>
            <a:ext cx="0" cy="5185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240528" y="1312798"/>
            <a:ext cx="607795" cy="307777"/>
          </a:xfrm>
          <a:prstGeom prst="rect">
            <a:avLst/>
          </a:prstGeom>
          <a:noFill/>
        </p:spPr>
        <p:txBody>
          <a:bodyPr wrap="none" rtlCol="0">
            <a:spAutoFit/>
          </a:bodyPr>
          <a:lstStyle/>
          <a:p>
            <a:r>
              <a:rPr lang="en-US" sz="1400" dirty="0" smtClean="0"/>
              <a:t>Client</a:t>
            </a:r>
            <a:endParaRPr lang="en-US" sz="1400" dirty="0"/>
          </a:p>
        </p:txBody>
      </p:sp>
      <p:sp>
        <p:nvSpPr>
          <p:cNvPr id="14" name="TextBox 13"/>
          <p:cNvSpPr txBox="1"/>
          <p:nvPr/>
        </p:nvSpPr>
        <p:spPr>
          <a:xfrm>
            <a:off x="3425681" y="6106245"/>
            <a:ext cx="849656" cy="369332"/>
          </a:xfrm>
          <a:prstGeom prst="rect">
            <a:avLst/>
          </a:prstGeom>
          <a:noFill/>
        </p:spPr>
        <p:txBody>
          <a:bodyPr wrap="none" rtlCol="0">
            <a:spAutoFit/>
          </a:bodyPr>
          <a:lstStyle/>
          <a:p>
            <a:r>
              <a:rPr lang="en-US" dirty="0" smtClean="0"/>
              <a:t>Master</a:t>
            </a:r>
          </a:p>
        </p:txBody>
      </p:sp>
      <p:sp>
        <p:nvSpPr>
          <p:cNvPr id="15" name="TextBox 14"/>
          <p:cNvSpPr txBox="1"/>
          <p:nvPr/>
        </p:nvSpPr>
        <p:spPr>
          <a:xfrm>
            <a:off x="7206692" y="6073238"/>
            <a:ext cx="667490" cy="369332"/>
          </a:xfrm>
          <a:prstGeom prst="rect">
            <a:avLst/>
          </a:prstGeom>
          <a:noFill/>
        </p:spPr>
        <p:txBody>
          <a:bodyPr wrap="none" rtlCol="0">
            <a:spAutoFit/>
          </a:bodyPr>
          <a:lstStyle/>
          <a:p>
            <a:r>
              <a:rPr lang="en-US" dirty="0" smtClean="0"/>
              <a:t>Slave</a:t>
            </a:r>
          </a:p>
        </p:txBody>
      </p:sp>
      <p:cxnSp>
        <p:nvCxnSpPr>
          <p:cNvPr id="40" name="Straight Arrow Connector 39"/>
          <p:cNvCxnSpPr/>
          <p:nvPr/>
        </p:nvCxnSpPr>
        <p:spPr>
          <a:xfrm flipH="1">
            <a:off x="4193309" y="3452476"/>
            <a:ext cx="1090635" cy="104957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049408" y="3452476"/>
            <a:ext cx="937899" cy="108257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154812" y="3696384"/>
            <a:ext cx="583814" cy="369332"/>
          </a:xfrm>
          <a:prstGeom prst="rect">
            <a:avLst/>
          </a:prstGeom>
          <a:noFill/>
        </p:spPr>
        <p:txBody>
          <a:bodyPr wrap="none" rtlCol="0">
            <a:spAutoFit/>
          </a:bodyPr>
          <a:lstStyle/>
          <a:p>
            <a:r>
              <a:rPr lang="en-US" dirty="0" smtClean="0">
                <a:solidFill>
                  <a:schemeClr val="accent5"/>
                </a:solidFill>
              </a:rPr>
              <a:t>%50</a:t>
            </a:r>
            <a:endParaRPr lang="en-US" dirty="0">
              <a:solidFill>
                <a:schemeClr val="accent5"/>
              </a:solidFill>
            </a:endParaRPr>
          </a:p>
        </p:txBody>
      </p:sp>
      <p:sp>
        <p:nvSpPr>
          <p:cNvPr id="20" name="TextBox 19"/>
          <p:cNvSpPr txBox="1"/>
          <p:nvPr/>
        </p:nvSpPr>
        <p:spPr>
          <a:xfrm>
            <a:off x="6518357" y="3696384"/>
            <a:ext cx="583814" cy="369332"/>
          </a:xfrm>
          <a:prstGeom prst="rect">
            <a:avLst/>
          </a:prstGeom>
          <a:noFill/>
        </p:spPr>
        <p:txBody>
          <a:bodyPr wrap="none" rtlCol="0">
            <a:spAutoFit/>
          </a:bodyPr>
          <a:lstStyle/>
          <a:p>
            <a:r>
              <a:rPr lang="en-US" dirty="0" smtClean="0">
                <a:solidFill>
                  <a:schemeClr val="accent5"/>
                </a:solidFill>
              </a:rPr>
              <a:t>%50</a:t>
            </a:r>
            <a:endParaRPr lang="en-US" dirty="0">
              <a:solidFill>
                <a:schemeClr val="accent5"/>
              </a:solidFill>
            </a:endParaRPr>
          </a:p>
        </p:txBody>
      </p:sp>
    </p:spTree>
    <p:extLst>
      <p:ext uri="{BB962C8B-B14F-4D97-AF65-F5344CB8AC3E}">
        <p14:creationId xmlns:p14="http://schemas.microsoft.com/office/powerpoint/2010/main" val="9769097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randombar(horizontal)">
                                      <p:cBhvr>
                                        <p:cTn id="12" dur="500"/>
                                        <p:tgtEl>
                                          <p:spTgt spid="19"/>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randombar(horizontal)">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45790</TotalTime>
  <Words>2549</Words>
  <Application>Microsoft Office PowerPoint</Application>
  <PresentationFormat>Widescreen</PresentationFormat>
  <Paragraphs>640</Paragraphs>
  <Slides>51</Slides>
  <Notes>35</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Arial</vt:lpstr>
      <vt:lpstr>Calibri</vt:lpstr>
      <vt:lpstr>Calibri Light</vt:lpstr>
      <vt:lpstr>Helvetica</vt:lpstr>
      <vt:lpstr>Helvetica Light</vt:lpstr>
      <vt:lpstr>Wingdings</vt:lpstr>
      <vt:lpstr>Office Theme</vt:lpstr>
      <vt:lpstr>Built-in Physical and Logical Replication in Postgresql  </vt:lpstr>
      <vt:lpstr>Fırat Güleç</vt:lpstr>
      <vt:lpstr>Agenda</vt:lpstr>
      <vt:lpstr>What is Replication?</vt:lpstr>
      <vt:lpstr>Replication Layers</vt:lpstr>
      <vt:lpstr>High Availability, Load Balancing, and Replication Feature Matrix</vt:lpstr>
      <vt:lpstr>Pyhsical Replication</vt:lpstr>
      <vt:lpstr>The purpose of Streaming Replication?</vt:lpstr>
      <vt:lpstr>The purpose of Streaming Replication?</vt:lpstr>
      <vt:lpstr>Database Physical Replication Milestones</vt:lpstr>
      <vt:lpstr>Architecture of Streaming Replication</vt:lpstr>
      <vt:lpstr>Database Physical</vt:lpstr>
      <vt:lpstr>File based Replication from Postgresql 8.3</vt:lpstr>
      <vt:lpstr>Database Physical</vt:lpstr>
      <vt:lpstr>Streaming Replication</vt:lpstr>
      <vt:lpstr>Database Physical</vt:lpstr>
      <vt:lpstr>Streaming Replication</vt:lpstr>
      <vt:lpstr>Database Physical</vt:lpstr>
      <vt:lpstr>Quorum Commit for Sync Replication</vt:lpstr>
      <vt:lpstr>6 Steps for Streaming Replication</vt:lpstr>
      <vt:lpstr>Hot Standy - postgresql.conf</vt:lpstr>
      <vt:lpstr>max_wal_senders</vt:lpstr>
      <vt:lpstr>wal_keep_segments</vt:lpstr>
      <vt:lpstr>wal_keep_segments</vt:lpstr>
      <vt:lpstr>1-Replication User for Master</vt:lpstr>
      <vt:lpstr>2-Hot Standby Configuration for Master</vt:lpstr>
      <vt:lpstr>3-pg_hba.conf configuration for Master</vt:lpstr>
      <vt:lpstr>4-Hot standy configuration for slave</vt:lpstr>
      <vt:lpstr>5-Syncronize Data from Master Server to Slave Server</vt:lpstr>
      <vt:lpstr>6-Recovery.conf file on standby</vt:lpstr>
      <vt:lpstr>Test Replication</vt:lpstr>
      <vt:lpstr>Cascading Postgresql Replication</vt:lpstr>
      <vt:lpstr>max_standby_archive_delay for standby</vt:lpstr>
      <vt:lpstr>Logical Replication</vt:lpstr>
      <vt:lpstr>Logical replication</vt:lpstr>
      <vt:lpstr>PowerPoint Presentation</vt:lpstr>
      <vt:lpstr>PowerPoint Presentation</vt:lpstr>
      <vt:lpstr>Expected use cases of Logical replication </vt:lpstr>
      <vt:lpstr>Expected use cases of Logical replication </vt:lpstr>
      <vt:lpstr>Logical replication</vt:lpstr>
      <vt:lpstr>What is Publication &amp; Subscription?</vt:lpstr>
      <vt:lpstr>Logical replication</vt:lpstr>
      <vt:lpstr>Logical replication</vt:lpstr>
      <vt:lpstr>Logical Replication Limitations in 11.0 </vt:lpstr>
      <vt:lpstr>Logical replication with PostgreSQL 11</vt:lpstr>
      <vt:lpstr>Topology(Logical &amp; Pyhsical Replication)</vt:lpstr>
      <vt:lpstr>Monitoring on Terminal</vt:lpstr>
      <vt:lpstr>https://kahoot.it/</vt:lpstr>
      <vt:lpstr>PowerPoint Presentation</vt:lpstr>
      <vt:lpstr>Hepsiexpress &amp; Horizon 2020 </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Replication in Postgresql</dc:title>
  <dc:creator>Fırat GÜLEÇ</dc:creator>
  <cp:lastModifiedBy>Fırat GÜLEÇ</cp:lastModifiedBy>
  <cp:revision>306</cp:revision>
  <dcterms:created xsi:type="dcterms:W3CDTF">2018-09-02T10:32:29Z</dcterms:created>
  <dcterms:modified xsi:type="dcterms:W3CDTF">2019-09-06T11:27:12Z</dcterms:modified>
</cp:coreProperties>
</file>