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6" r:id="rId17"/>
    <p:sldId id="277" r:id="rId18"/>
    <p:sldId id="278" r:id="rId19"/>
    <p:sldId id="279" r:id="rId20"/>
    <p:sldId id="280" r:id="rId21"/>
    <p:sldId id="275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ırat GÜLEÇ" initials="FG" lastIdx="1" clrIdx="0">
    <p:extLst>
      <p:ext uri="{19B8F6BF-5375-455C-9EA6-DF929625EA0E}">
        <p15:presenceInfo xmlns:p15="http://schemas.microsoft.com/office/powerpoint/2012/main" userId="S-1-5-21-1678511755-2987478567-2347244162-2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39" autoAdjust="0"/>
  </p:normalViewPr>
  <p:slideViewPr>
    <p:cSldViewPr snapToGrid="0">
      <p:cViewPr varScale="1">
        <p:scale>
          <a:sx n="66" d="100"/>
          <a:sy n="66" d="100"/>
        </p:scale>
        <p:origin x="6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Query 1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delivery_accept_date_ix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Index Size(MB)</c:v>
                </c:pt>
                <c:pt idx="1">
                  <c:v>Index Creation Time(sec) </c:v>
                </c:pt>
                <c:pt idx="2">
                  <c:v>Total exec time(sec)</c:v>
                </c:pt>
                <c:pt idx="3">
                  <c:v>Total Cost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410</c:v>
                </c:pt>
                <c:pt idx="1">
                  <c:v>153.6</c:v>
                </c:pt>
                <c:pt idx="2">
                  <c:v>34</c:v>
                </c:pt>
                <c:pt idx="3">
                  <c:v>8024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B-4C19-A60A-3FE5E146D0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delivery_par_delivery_status_ix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Index Size(MB)</c:v>
                </c:pt>
                <c:pt idx="1">
                  <c:v>Index Creation Time(sec) </c:v>
                </c:pt>
                <c:pt idx="2">
                  <c:v>Total exec time(sec)</c:v>
                </c:pt>
                <c:pt idx="3">
                  <c:v>Total Cost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410</c:v>
                </c:pt>
                <c:pt idx="1">
                  <c:v>183</c:v>
                </c:pt>
                <c:pt idx="2">
                  <c:v>34</c:v>
                </c:pt>
                <c:pt idx="3">
                  <c:v>8024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8B-4C19-A60A-3FE5E146D0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d_multi_ix(non partial) index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Index Size(MB)</c:v>
                </c:pt>
                <c:pt idx="1">
                  <c:v>Index Creation Time(sec) </c:v>
                </c:pt>
                <c:pt idx="2">
                  <c:v>Total exec time(sec)</c:v>
                </c:pt>
                <c:pt idx="3">
                  <c:v>Total Cost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2624</c:v>
                </c:pt>
                <c:pt idx="1">
                  <c:v>197.4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8B-4C19-A60A-3FE5E146D0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d_multi_ix(partial)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Index Size(MB)</c:v>
                </c:pt>
                <c:pt idx="1">
                  <c:v>Index Creation Time(sec) </c:v>
                </c:pt>
                <c:pt idx="2">
                  <c:v>Total exec time(sec)</c:v>
                </c:pt>
                <c:pt idx="3">
                  <c:v>Total Cost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18</c:v>
                </c:pt>
                <c:pt idx="1">
                  <c:v>150</c:v>
                </c:pt>
                <c:pt idx="2">
                  <c:v>3</c:v>
                </c:pt>
                <c:pt idx="3">
                  <c:v>66.03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8B-4C19-A60A-3FE5E146D0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8531520"/>
        <c:axId val="348536768"/>
      </c:barChart>
      <c:catAx>
        <c:axId val="34853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8536768"/>
        <c:crosses val="autoZero"/>
        <c:auto val="1"/>
        <c:lblAlgn val="ctr"/>
        <c:lblOffset val="100"/>
        <c:noMultiLvlLbl val="0"/>
      </c:catAx>
      <c:valAx>
        <c:axId val="34853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8531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9AA67-3F73-4EF6-B5CF-7EDE0C8864EB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CDE5-7778-4DA0-BA9B-B6DC8220C9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505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CB11-D9B4-4B4C-AC84-26E3052A49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CB11-D9B4-4B4C-AC84-26E3052A49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CB11-D9B4-4B4C-AC84-26E3052A49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CB11-D9B4-4B4C-AC84-26E3052A49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4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CB11-D9B4-4B4C-AC84-26E3052A49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64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96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619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30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636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9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CB11-D9B4-4B4C-AC84-26E3052A49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39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558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31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75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29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24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63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85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66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CDE5-7778-4DA0-BA9B-B6DC8220C93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26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82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69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3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45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61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26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19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6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33C4-2537-4954-9386-F71594163A44}" type="datetimeFigureOut">
              <a:rPr lang="tr-TR" smtClean="0"/>
              <a:t>27.04.2022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EFCF-74F9-489A-897B-8613CEB238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0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usdata.com/blog/2016/07/14/choosing-nosql-hstore-json-jsonb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512763"/>
            <a:ext cx="9144000" cy="1029710"/>
          </a:xfrm>
        </p:spPr>
        <p:txBody>
          <a:bodyPr/>
          <a:lstStyle/>
          <a:p>
            <a:r>
              <a:rPr lang="tr-TR" dirty="0" err="1" smtClean="0"/>
              <a:t>Indexing</a:t>
            </a:r>
            <a:r>
              <a:rPr lang="tr-TR" dirty="0" smtClean="0"/>
              <a:t> </a:t>
            </a:r>
            <a:r>
              <a:rPr lang="tr-TR" dirty="0" err="1" smtClean="0"/>
              <a:t>Tips</a:t>
            </a:r>
            <a:r>
              <a:rPr lang="tr-TR" dirty="0" smtClean="0"/>
              <a:t> &amp; </a:t>
            </a:r>
            <a:r>
              <a:rPr lang="tr-TR" dirty="0" err="1" smtClean="0"/>
              <a:t>Tricks</a:t>
            </a:r>
            <a:endParaRPr lang="tr-TR" dirty="0"/>
          </a:p>
        </p:txBody>
      </p:sp>
      <p:pic>
        <p:nvPicPr>
          <p:cNvPr id="1026" name="Picture 2" descr="NASA - Vikip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53" y="4130884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36" y="4029507"/>
            <a:ext cx="1859151" cy="1853977"/>
          </a:xfrm>
          <a:prstGeom prst="rect">
            <a:avLst/>
          </a:prstGeom>
        </p:spPr>
      </p:pic>
      <p:pic>
        <p:nvPicPr>
          <p:cNvPr id="6" name="Picture 2" descr="tips | The Big Bang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14" y="3976348"/>
            <a:ext cx="3424706" cy="20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stgresql - Türkçe Bilg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64" y="2050478"/>
            <a:ext cx="1830245" cy="16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219" y="153256"/>
            <a:ext cx="10515600" cy="80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Explain Analyze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16" y="1798102"/>
            <a:ext cx="10458450" cy="2352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9655" y="6384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5"/>
          <p:cNvSpPr txBox="1"/>
          <p:nvPr/>
        </p:nvSpPr>
        <p:spPr>
          <a:xfrm>
            <a:off x="940916" y="4641181"/>
            <a:ext cx="8129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delivery--&gt; </a:t>
            </a:r>
            <a:r>
              <a:rPr lang="en-US" dirty="0"/>
              <a:t>65 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smtClean="0"/>
              <a:t>rows</a:t>
            </a:r>
          </a:p>
          <a:p>
            <a:r>
              <a:rPr lang="en-US" dirty="0" smtClean="0"/>
              <a:t>               Index(</a:t>
            </a:r>
            <a:r>
              <a:rPr lang="en-US" dirty="0" err="1" smtClean="0"/>
              <a:t>btree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par_delivery_status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              </a:t>
            </a:r>
            <a:r>
              <a:rPr lang="en-US" dirty="0" smtClean="0"/>
              <a:t>Index(</a:t>
            </a:r>
            <a:r>
              <a:rPr lang="en-US" dirty="0" err="1" smtClean="0"/>
              <a:t>btree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accept_date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Box 21"/>
          <p:cNvSpPr txBox="1"/>
          <p:nvPr/>
        </p:nvSpPr>
        <p:spPr>
          <a:xfrm>
            <a:off x="940915" y="5557021"/>
            <a:ext cx="760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2: </a:t>
            </a:r>
            <a:r>
              <a:rPr lang="en-US" dirty="0" err="1"/>
              <a:t>receiver_address</a:t>
            </a:r>
            <a:r>
              <a:rPr lang="en-US" dirty="0"/>
              <a:t>--&gt; 43 </a:t>
            </a:r>
            <a:r>
              <a:rPr lang="en-US" dirty="0" err="1"/>
              <a:t>milyon</a:t>
            </a:r>
            <a:r>
              <a:rPr lang="en-US" dirty="0"/>
              <a:t> rows</a:t>
            </a:r>
          </a:p>
          <a:p>
            <a:r>
              <a:rPr lang="en-US" dirty="0"/>
              <a:t>               Index(</a:t>
            </a:r>
            <a:r>
              <a:rPr lang="en-US" dirty="0" err="1"/>
              <a:t>btree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id (primary key)</a:t>
            </a:r>
            <a:endParaRPr lang="en-US" dirty="0"/>
          </a:p>
          <a:p>
            <a:endParaRPr lang="en-US" dirty="0"/>
          </a:p>
        </p:txBody>
      </p:sp>
      <p:sp>
        <p:nvSpPr>
          <p:cNvPr id="2" name="Metin kutusu 1"/>
          <p:cNvSpPr txBox="1"/>
          <p:nvPr/>
        </p:nvSpPr>
        <p:spPr>
          <a:xfrm>
            <a:off x="7828826" y="4484567"/>
            <a:ext cx="284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Total </a:t>
            </a:r>
            <a:r>
              <a:rPr lang="tr-TR" sz="2400" dirty="0" err="1" smtClean="0"/>
              <a:t>Exec</a:t>
            </a:r>
            <a:r>
              <a:rPr lang="tr-TR" sz="2400" dirty="0" smtClean="0"/>
              <a:t> Time:34 </a:t>
            </a:r>
            <a:r>
              <a:rPr lang="tr-TR" sz="2400" dirty="0" err="1" smtClean="0"/>
              <a:t>sn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828826" y="4872013"/>
            <a:ext cx="224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Total </a:t>
            </a:r>
            <a:r>
              <a:rPr lang="tr-TR" sz="2400" dirty="0" err="1" smtClean="0"/>
              <a:t>Cost</a:t>
            </a:r>
            <a:r>
              <a:rPr lang="tr-TR" sz="2400" dirty="0" smtClean="0"/>
              <a:t> :8024 </a:t>
            </a:r>
            <a:endParaRPr lang="tr-TR" sz="24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828826" y="5280022"/>
            <a:ext cx="325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Each</a:t>
            </a:r>
            <a:r>
              <a:rPr lang="tr-TR" sz="2400" dirty="0" smtClean="0"/>
              <a:t> Index Size :410MB </a:t>
            </a:r>
            <a:endParaRPr lang="tr-TR" sz="24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766196" y="5667468"/>
            <a:ext cx="455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 </a:t>
            </a:r>
            <a:r>
              <a:rPr lang="tr-TR" sz="2400" dirty="0" err="1"/>
              <a:t>Each</a:t>
            </a:r>
            <a:r>
              <a:rPr lang="tr-TR" sz="2400" dirty="0"/>
              <a:t> </a:t>
            </a:r>
            <a:r>
              <a:rPr lang="tr-TR" sz="2400" dirty="0" smtClean="0"/>
              <a:t>Index </a:t>
            </a:r>
            <a:r>
              <a:rPr lang="tr-TR" sz="2400" dirty="0" err="1" smtClean="0"/>
              <a:t>creation</a:t>
            </a:r>
            <a:r>
              <a:rPr lang="tr-TR" sz="2400" dirty="0" smtClean="0"/>
              <a:t> time  :150 </a:t>
            </a:r>
            <a:r>
              <a:rPr lang="tr-TR" sz="2400" dirty="0" err="1" smtClean="0"/>
              <a:t>sec</a:t>
            </a:r>
            <a:r>
              <a:rPr lang="tr-TR" sz="2400" dirty="0" smtClean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866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18" y="139657"/>
            <a:ext cx="12067782" cy="1325563"/>
          </a:xfrm>
        </p:spPr>
        <p:txBody>
          <a:bodyPr/>
          <a:lstStyle/>
          <a:p>
            <a:r>
              <a:rPr lang="en-US" dirty="0" smtClean="0"/>
              <a:t>Multi</a:t>
            </a:r>
            <a:r>
              <a:rPr lang="tr-TR" dirty="0" smtClean="0"/>
              <a:t> </a:t>
            </a:r>
            <a:r>
              <a:rPr lang="tr-TR" dirty="0" err="1" smtClean="0"/>
              <a:t>Column</a:t>
            </a:r>
            <a:r>
              <a:rPr lang="en-US" dirty="0" smtClean="0"/>
              <a:t> &amp; Partial </a:t>
            </a:r>
            <a:r>
              <a:rPr lang="en-US" dirty="0" err="1" smtClean="0"/>
              <a:t>Inde</a:t>
            </a:r>
            <a:r>
              <a:rPr lang="tr-TR" dirty="0" smtClean="0"/>
              <a:t>x &amp; </a:t>
            </a:r>
            <a:r>
              <a:rPr lang="tr-TR" dirty="0" err="1" smtClean="0"/>
              <a:t>Order</a:t>
            </a:r>
            <a:r>
              <a:rPr lang="tr-TR" dirty="0" smtClean="0"/>
              <a:t> of </a:t>
            </a:r>
            <a:r>
              <a:rPr lang="tr-TR" dirty="0" err="1" smtClean="0"/>
              <a:t>Column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65933"/>
            <a:ext cx="10515600" cy="969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3335906"/>
            <a:ext cx="11249025" cy="5619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138516" y="1873045"/>
            <a:ext cx="1592826" cy="988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1342" y="1484794"/>
            <a:ext cx="329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selective column come first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639665" y="3713216"/>
            <a:ext cx="811161" cy="93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50826" y="4683188"/>
            <a:ext cx="311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r>
              <a:rPr lang="tr-TR" dirty="0" smtClean="0"/>
              <a:t>9</a:t>
            </a:r>
            <a:r>
              <a:rPr lang="tr-TR" dirty="0"/>
              <a:t>0</a:t>
            </a:r>
            <a:r>
              <a:rPr lang="en-US" dirty="0" smtClean="0"/>
              <a:t> of column is IN_RECIPIENT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41639" y="3544884"/>
            <a:ext cx="811161" cy="93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514856"/>
            <a:ext cx="286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r>
              <a:rPr lang="tr-TR" dirty="0" smtClean="0"/>
              <a:t>91</a:t>
            </a:r>
            <a:r>
              <a:rPr lang="en-US" dirty="0" smtClean="0"/>
              <a:t> of column is DELIVERED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048212" y="3891781"/>
            <a:ext cx="811161" cy="93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9373" y="4861753"/>
            <a:ext cx="25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%7 of column is DELETED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327058" y="1988624"/>
            <a:ext cx="2123768" cy="489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01548" y="1777268"/>
            <a:ext cx="206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Size: 2624 MB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27058" y="2421832"/>
            <a:ext cx="2374490" cy="58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01548" y="2202499"/>
            <a:ext cx="311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Creation Time : 197.4 sec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5" idx="2"/>
          </p:cNvCxnSpPr>
          <p:nvPr/>
        </p:nvCxnSpPr>
        <p:spPr>
          <a:xfrm>
            <a:off x="6096000" y="3897881"/>
            <a:ext cx="1881159" cy="1726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27881" y="5412596"/>
            <a:ext cx="206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Size: 18 MB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" idx="2"/>
          </p:cNvCxnSpPr>
          <p:nvPr/>
        </p:nvCxnSpPr>
        <p:spPr>
          <a:xfrm>
            <a:off x="6096000" y="3897881"/>
            <a:ext cx="2131881" cy="2159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27881" y="5837827"/>
            <a:ext cx="31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Creation Time : 150 sec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91" y="5615428"/>
            <a:ext cx="4029075" cy="10382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7446" y="525462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Conditions: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02794" y="1367377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used!!!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4287" y="5592469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It works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041449" y="221597"/>
            <a:ext cx="1776080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041449" y="409028"/>
            <a:ext cx="193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</a:t>
            </a:r>
            <a:r>
              <a:rPr lang="tr-TR" sz="2400" dirty="0" smtClean="0"/>
              <a:t> 8</a:t>
            </a:r>
            <a:r>
              <a:rPr lang="en-US" sz="2400" dirty="0" smtClean="0"/>
              <a:t>,</a:t>
            </a:r>
            <a:r>
              <a:rPr lang="tr-TR" sz="2400" dirty="0" smtClean="0"/>
              <a:t>9,10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7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  <p:bldP spid="20" grpId="0"/>
      <p:bldP spid="23" grpId="0"/>
      <p:bldP spid="25" grpId="0"/>
      <p:bldP spid="27" grpId="0"/>
      <p:bldP spid="33" grpId="0"/>
      <p:bldP spid="34" grpId="0"/>
      <p:bldP spid="35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917981"/>
          </a:xfrm>
        </p:spPr>
        <p:txBody>
          <a:bodyPr/>
          <a:lstStyle/>
          <a:p>
            <a:r>
              <a:rPr lang="en-US" dirty="0" smtClean="0"/>
              <a:t>Index </a:t>
            </a:r>
            <a:r>
              <a:rPr lang="en-US" dirty="0"/>
              <a:t>comparison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98987" y="145471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0825316" y="4807974"/>
            <a:ext cx="528484" cy="250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14587" y="435283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used!!!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168" y="1927969"/>
            <a:ext cx="9156032" cy="1536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3219" y="153256"/>
            <a:ext cx="10515600" cy="80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Index Scan(B tree)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73" y="3541528"/>
            <a:ext cx="4543425" cy="3257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4223" y="2483347"/>
            <a:ext cx="3914078" cy="517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Key=‘10’, TID=(Block=7,Offset=2)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3338" y="2077022"/>
            <a:ext cx="134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Tuples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3218" y="3500386"/>
            <a:ext cx="548324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JetBrains Mono"/>
              </a:rPr>
              <a:t>Query: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select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JetBrains Mono"/>
              </a:rPr>
              <a:t>*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 from </a:t>
            </a:r>
            <a:r>
              <a:rPr lang="en-US" altLang="en-US" sz="2400" dirty="0" smtClean="0">
                <a:solidFill>
                  <a:srgbClr val="000000"/>
                </a:solidFill>
                <a:latin typeface="JetBrains Mono"/>
              </a:rPr>
              <a:t>users 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where a=10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8301" y="2483348"/>
            <a:ext cx="3914078" cy="51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Key=‘</a:t>
            </a:r>
            <a:r>
              <a:rPr lang="tr-TR" dirty="0"/>
              <a:t>1</a:t>
            </a:r>
            <a:r>
              <a:rPr lang="en-US" dirty="0" smtClean="0"/>
              <a:t>0’, TID=(Block=8,Offset=3)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079226" y="3044390"/>
            <a:ext cx="670874" cy="241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309419" y="5692877"/>
            <a:ext cx="1622323" cy="44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3219" y="969166"/>
            <a:ext cx="6040072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Query: 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create </a:t>
            </a: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index</a:t>
            </a:r>
            <a:r>
              <a:rPr lang="en-US" altLang="en-US" sz="2400" dirty="0">
                <a:solidFill>
                  <a:srgbClr val="0033B3"/>
                </a:solidFill>
                <a:latin typeface="JetBrains Mono"/>
              </a:rPr>
              <a:t> 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index1 </a:t>
            </a:r>
            <a:r>
              <a:rPr lang="en-US" altLang="en-US" sz="2400" dirty="0">
                <a:solidFill>
                  <a:srgbClr val="0033B3"/>
                </a:solidFill>
                <a:latin typeface="JetBrains Mono"/>
              </a:rPr>
              <a:t>on </a:t>
            </a: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users</a:t>
            </a:r>
            <a:r>
              <a:rPr lang="en-US" altLang="en-US" sz="2400" dirty="0">
                <a:solidFill>
                  <a:srgbClr val="0033B3"/>
                </a:solidFill>
                <a:latin typeface="JetBrains Mono"/>
              </a:rPr>
              <a:t> 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(</a:t>
            </a:r>
            <a:r>
              <a:rPr lang="en-US" altLang="en-US" sz="2400" i="1" dirty="0" smtClean="0">
                <a:solidFill>
                  <a:srgbClr val="080808"/>
                </a:solidFill>
                <a:latin typeface="JetBrains Mono"/>
              </a:rPr>
              <a:t>a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);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4796" y="1468794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0365" y="181851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0488" y="3863092"/>
            <a:ext cx="342803" cy="66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4725" y="1865130"/>
            <a:ext cx="342803" cy="66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9216" y="4197159"/>
            <a:ext cx="342803" cy="66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9216" y="864182"/>
            <a:ext cx="281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causes a lot of random </a:t>
            </a:r>
            <a:r>
              <a:rPr lang="en-US" dirty="0" smtClean="0">
                <a:solidFill>
                  <a:srgbClr val="FF0000"/>
                </a:solidFill>
              </a:rPr>
              <a:t>I/O!!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532649" y="3574363"/>
            <a:ext cx="4820853" cy="80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Time Complexity =O(Log (n))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69216" y="426888"/>
            <a:ext cx="222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random_page_cost</a:t>
            </a:r>
            <a:r>
              <a:rPr lang="en-US" dirty="0">
                <a:solidFill>
                  <a:srgbClr val="FF0000"/>
                </a:solidFill>
              </a:rPr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24985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 animBg="1"/>
      <p:bldP spid="14" grpId="0" animBg="1"/>
      <p:bldP spid="3" grpId="0"/>
      <p:bldP spid="4" grpId="0"/>
      <p:bldP spid="15" grpId="0"/>
      <p:bldP spid="18" grpId="0"/>
      <p:bldP spid="19" grpId="0"/>
      <p:bldP spid="7" grpId="0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066" y="2758969"/>
            <a:ext cx="6183204" cy="1418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8167" y="69657"/>
            <a:ext cx="10515600" cy="80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Index Only Scan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990" y="3417015"/>
            <a:ext cx="2832410" cy="52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Key=‘JERINA’-’34’, TID=(Block=0,Offset=2)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70322" y="2913765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Tuple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8139" y="4673831"/>
            <a:ext cx="454853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Query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: select </a:t>
            </a:r>
            <a:r>
              <a:rPr lang="en-US" altLang="en-US" sz="2400" i="1" dirty="0" err="1" smtClean="0">
                <a:solidFill>
                  <a:srgbClr val="080808"/>
                </a:solidFill>
                <a:latin typeface="JetBrains Mono"/>
              </a:rPr>
              <a:t>username,id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from </a:t>
            </a:r>
            <a:r>
              <a:rPr lang="en-US" altLang="en-US" sz="2400" dirty="0">
                <a:solidFill>
                  <a:srgbClr val="000000"/>
                </a:solidFill>
                <a:latin typeface="JetBrains Mono"/>
              </a:rPr>
              <a:t>users 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where username=‘JERINA’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399" y="3417016"/>
            <a:ext cx="2908609" cy="52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Key=‘JERINA’-’12’, TID=(Block=1,Offset=3)</a:t>
            </a:r>
            <a:endParaRPr lang="en-US" sz="12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8139" y="1410526"/>
            <a:ext cx="5385461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Query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: create </a:t>
            </a: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index</a:t>
            </a:r>
            <a:r>
              <a:rPr lang="en-US" altLang="en-US" sz="2400" dirty="0">
                <a:solidFill>
                  <a:srgbClr val="0033B3"/>
                </a:solidFill>
                <a:latin typeface="JetBrains Mono"/>
              </a:rPr>
              <a:t> index1 on </a:t>
            </a: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users</a:t>
            </a:r>
            <a:r>
              <a:rPr lang="en-US" altLang="en-US" sz="2400" dirty="0">
                <a:solidFill>
                  <a:srgbClr val="0033B3"/>
                </a:solidFill>
                <a:latin typeface="JetBrains Mono"/>
              </a:rPr>
              <a:t> (</a:t>
            </a:r>
            <a:r>
              <a:rPr lang="en-US" altLang="en-US" sz="2400" i="1" dirty="0" err="1">
                <a:solidFill>
                  <a:srgbClr val="080808"/>
                </a:solidFill>
                <a:latin typeface="JetBrains Mono"/>
              </a:rPr>
              <a:t>username,id</a:t>
            </a:r>
            <a:r>
              <a:rPr lang="en-US" altLang="en-US" sz="2400" dirty="0">
                <a:solidFill>
                  <a:srgbClr val="0033B3"/>
                </a:solidFill>
                <a:latin typeface="JetBrains Mono"/>
              </a:rPr>
              <a:t>);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1377224"/>
            <a:ext cx="4867275" cy="521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9786" y="2336218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16" name="Rounded Rectangle 56"/>
          <p:cNvSpPr/>
          <p:nvPr/>
        </p:nvSpPr>
        <p:spPr>
          <a:xfrm>
            <a:off x="10498238" y="254643"/>
            <a:ext cx="1526128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59"/>
          <p:cNvSpPr txBox="1"/>
          <p:nvPr/>
        </p:nvSpPr>
        <p:spPr>
          <a:xfrm>
            <a:off x="10670978" y="460765"/>
            <a:ext cx="121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 </a:t>
            </a:r>
            <a:r>
              <a:rPr lang="tr-TR" sz="2400" dirty="0" smtClean="0"/>
              <a:t>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4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 animBg="1"/>
      <p:bldP spid="11" grpId="0" animBg="1"/>
      <p:bldP spid="12" grpId="0" animBg="1"/>
      <p:bldP spid="4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PostgreSQL</a:t>
            </a:r>
            <a:r>
              <a:rPr lang="tr-TR" dirty="0" smtClean="0"/>
              <a:t> Index </a:t>
            </a:r>
            <a:r>
              <a:rPr lang="tr-TR" dirty="0" err="1" smtClean="0"/>
              <a:t>types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B-</a:t>
            </a:r>
            <a:r>
              <a:rPr lang="tr-TR" dirty="0" err="1" smtClean="0"/>
              <a:t>tree</a:t>
            </a:r>
            <a:r>
              <a:rPr lang="tr-TR" dirty="0" smtClean="0"/>
              <a:t>(</a:t>
            </a:r>
            <a:r>
              <a:rPr lang="tr-TR" dirty="0" err="1" smtClean="0"/>
              <a:t>default</a:t>
            </a:r>
            <a:r>
              <a:rPr lang="tr-TR" dirty="0"/>
              <a:t>)  </a:t>
            </a:r>
            <a:r>
              <a:rPr lang="tr-TR" dirty="0" smtClean="0"/>
              <a:t>                   &lt;   </a:t>
            </a:r>
            <a:r>
              <a:rPr lang="tr-TR" dirty="0"/>
              <a:t>&lt;=   =   &gt;=   &gt; 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/>
              <a:t> </a:t>
            </a:r>
            <a:r>
              <a:rPr lang="tr-TR" dirty="0" smtClean="0"/>
              <a:t>IN  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2.    </a:t>
            </a:r>
            <a:r>
              <a:rPr lang="tr-TR" dirty="0" err="1" smtClean="0"/>
              <a:t>Hash</a:t>
            </a:r>
            <a:r>
              <a:rPr lang="tr-TR" dirty="0" smtClean="0"/>
              <a:t>        =</a:t>
            </a:r>
          </a:p>
          <a:p>
            <a:pPr lvl="1"/>
            <a:r>
              <a:rPr lang="en-US" sz="1800" dirty="0" smtClean="0"/>
              <a:t>Hash </a:t>
            </a:r>
            <a:r>
              <a:rPr lang="en-US" sz="1800" dirty="0"/>
              <a:t>index is usually smaller than a corresponding B-Tree index</a:t>
            </a:r>
          </a:p>
          <a:p>
            <a:pPr lvl="1"/>
            <a:r>
              <a:rPr lang="en-US" sz="1800" dirty="0"/>
              <a:t>Hash index select and insert performance can be better than a B-Tree </a:t>
            </a:r>
            <a:r>
              <a:rPr lang="en-US" sz="1800" dirty="0" smtClean="0"/>
              <a:t>index</a:t>
            </a:r>
            <a:endParaRPr lang="tr-TR" sz="1800" dirty="0" smtClean="0"/>
          </a:p>
          <a:p>
            <a:pPr lvl="1"/>
            <a:r>
              <a:rPr lang="en-US" sz="1800" dirty="0"/>
              <a:t>Hash index has many restrictions that limit its use to very specific use </a:t>
            </a:r>
            <a:r>
              <a:rPr lang="en-US" sz="1800" dirty="0" smtClean="0"/>
              <a:t>cases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53" y="2413156"/>
            <a:ext cx="4150655" cy="18097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65" y="2413156"/>
            <a:ext cx="3525265" cy="18712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06949" y="2785274"/>
            <a:ext cx="4717773" cy="56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Time Complexity =O(Log (n))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86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Hash</a:t>
            </a:r>
            <a:r>
              <a:rPr lang="tr-TR" dirty="0" smtClean="0"/>
              <a:t> Index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0632" y="1878634"/>
            <a:ext cx="77726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BRIN(</a:t>
            </a:r>
            <a:r>
              <a:rPr lang="tr-TR" dirty="0" err="1"/>
              <a:t>Block</a:t>
            </a:r>
            <a:r>
              <a:rPr lang="tr-TR" dirty="0"/>
              <a:t> </a:t>
            </a:r>
            <a:r>
              <a:rPr lang="tr-TR" dirty="0" err="1"/>
              <a:t>Range</a:t>
            </a:r>
            <a:r>
              <a:rPr lang="tr-TR" dirty="0"/>
              <a:t> Index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/>
              <a:t>Ordered</a:t>
            </a:r>
            <a:r>
              <a:rPr lang="tr-TR" dirty="0" smtClean="0"/>
              <a:t> </a:t>
            </a:r>
            <a:r>
              <a:rPr lang="tr-TR" dirty="0" err="1" smtClean="0"/>
              <a:t>big</a:t>
            </a:r>
            <a:r>
              <a:rPr lang="tr-TR" dirty="0" smtClean="0"/>
              <a:t> data </a:t>
            </a:r>
            <a:r>
              <a:rPr lang="tr-TR" dirty="0" err="1" smtClean="0"/>
              <a:t>sets</a:t>
            </a:r>
            <a:r>
              <a:rPr lang="tr-TR" dirty="0" smtClean="0"/>
              <a:t> </a:t>
            </a:r>
          </a:p>
          <a:p>
            <a:r>
              <a:rPr lang="tr-TR" dirty="0" smtClean="0"/>
              <a:t> IOT </a:t>
            </a:r>
            <a:r>
              <a:rPr lang="tr-TR" dirty="0" err="1" smtClean="0"/>
              <a:t>devices</a:t>
            </a:r>
            <a:r>
              <a:rPr lang="tr-TR" dirty="0" smtClean="0"/>
              <a:t>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Dates</a:t>
            </a:r>
            <a:endParaRPr lang="tr-TR" dirty="0" smtClean="0"/>
          </a:p>
          <a:p>
            <a:r>
              <a:rPr lang="tr-TR" dirty="0"/>
              <a:t> </a:t>
            </a:r>
            <a:r>
              <a:rPr lang="tr-TR" dirty="0" err="1"/>
              <a:t>L</a:t>
            </a:r>
            <a:r>
              <a:rPr lang="tr-TR" dirty="0" err="1" smtClean="0"/>
              <a:t>arge</a:t>
            </a:r>
            <a:r>
              <a:rPr lang="tr-TR" dirty="0" smtClean="0"/>
              <a:t> </a:t>
            </a:r>
            <a:r>
              <a:rPr lang="tr-TR" dirty="0"/>
              <a:t>time-</a:t>
            </a:r>
            <a:r>
              <a:rPr lang="tr-TR" dirty="0" err="1"/>
              <a:t>series</a:t>
            </a:r>
            <a:r>
              <a:rPr lang="tr-TR" dirty="0"/>
              <a:t> </a:t>
            </a:r>
            <a:r>
              <a:rPr lang="tr-TR" dirty="0" smtClean="0"/>
              <a:t>data</a:t>
            </a:r>
          </a:p>
          <a:p>
            <a:r>
              <a:rPr lang="tr-TR" dirty="0" smtClean="0"/>
              <a:t> S</a:t>
            </a:r>
            <a:r>
              <a:rPr lang="en-US" dirty="0" err="1" smtClean="0"/>
              <a:t>ensors</a:t>
            </a:r>
            <a:r>
              <a:rPr lang="en-US" dirty="0"/>
              <a:t>, devices, tracking information, real-time bank transactions, and other things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75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GIN </a:t>
            </a:r>
            <a:r>
              <a:rPr lang="en-US" b="1" dirty="0" smtClean="0"/>
              <a:t>indexes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4410"/>
          </a:xfrm>
        </p:spPr>
        <p:txBody>
          <a:bodyPr>
            <a:normAutofit/>
          </a:bodyPr>
          <a:lstStyle/>
          <a:p>
            <a:r>
              <a:rPr lang="tr-TR" u="sng" dirty="0" err="1">
                <a:hlinkClick r:id="rId3"/>
              </a:rPr>
              <a:t>hStore</a:t>
            </a:r>
            <a:endParaRPr lang="tr-TR" dirty="0"/>
          </a:p>
          <a:p>
            <a:r>
              <a:rPr lang="tr-TR" dirty="0" err="1"/>
              <a:t>Arrays</a:t>
            </a:r>
            <a:endParaRPr lang="tr-TR" dirty="0"/>
          </a:p>
          <a:p>
            <a:r>
              <a:rPr lang="tr-TR" dirty="0" err="1"/>
              <a:t>Range</a:t>
            </a:r>
            <a:r>
              <a:rPr lang="tr-TR" dirty="0"/>
              <a:t> </a:t>
            </a:r>
            <a:r>
              <a:rPr lang="tr-TR" dirty="0" err="1"/>
              <a:t>types</a:t>
            </a:r>
            <a:endParaRPr lang="tr-TR" dirty="0"/>
          </a:p>
          <a:p>
            <a:r>
              <a:rPr lang="tr-TR" u="sng" dirty="0" smtClean="0">
                <a:hlinkClick r:id="rId3"/>
              </a:rPr>
              <a:t>JSONB</a:t>
            </a:r>
            <a:endParaRPr lang="tr-TR" u="sng" dirty="0" smtClean="0"/>
          </a:p>
          <a:p>
            <a:endParaRPr lang="tr-TR" u="sng" dirty="0"/>
          </a:p>
          <a:p>
            <a:endParaRPr lang="tr-TR" u="sng" dirty="0" smtClean="0"/>
          </a:p>
        </p:txBody>
      </p:sp>
      <p:sp>
        <p:nvSpPr>
          <p:cNvPr id="7" name="Metin kutusu 6"/>
          <p:cNvSpPr txBox="1"/>
          <p:nvPr/>
        </p:nvSpPr>
        <p:spPr>
          <a:xfrm>
            <a:off x="1064872" y="5034987"/>
            <a:ext cx="64066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TABLE </a:t>
            </a:r>
            <a:r>
              <a:rPr lang="en-US" dirty="0" err="1"/>
              <a:t>test_trgm</a:t>
            </a:r>
            <a:r>
              <a:rPr lang="en-US" dirty="0"/>
              <a:t> (t text);</a:t>
            </a:r>
          </a:p>
          <a:p>
            <a:r>
              <a:rPr lang="en-US" dirty="0"/>
              <a:t>SELECT * FROM </a:t>
            </a:r>
            <a:r>
              <a:rPr lang="en-US" dirty="0" err="1"/>
              <a:t>test_trgm</a:t>
            </a:r>
            <a:r>
              <a:rPr lang="en-US" dirty="0"/>
              <a:t> WHERE t LIKE '%</a:t>
            </a:r>
            <a:r>
              <a:rPr lang="en-US" dirty="0" err="1"/>
              <a:t>foo%bar</a:t>
            </a:r>
            <a:r>
              <a:rPr lang="en-US" dirty="0"/>
              <a:t>';</a:t>
            </a:r>
          </a:p>
          <a:p>
            <a:r>
              <a:rPr lang="en-US" dirty="0"/>
              <a:t>CREATE INDEX </a:t>
            </a:r>
            <a:r>
              <a:rPr lang="en-US" dirty="0" err="1"/>
              <a:t>trgm_idx</a:t>
            </a:r>
            <a:r>
              <a:rPr lang="en-US" dirty="0"/>
              <a:t> ON </a:t>
            </a:r>
            <a:r>
              <a:rPr lang="en-US" dirty="0" err="1"/>
              <a:t>test_trgm</a:t>
            </a:r>
            <a:r>
              <a:rPr lang="en-US" dirty="0"/>
              <a:t> USING gin (t </a:t>
            </a:r>
            <a:r>
              <a:rPr lang="en-US" dirty="0" err="1"/>
              <a:t>gin_trgm_ops</a:t>
            </a:r>
            <a:r>
              <a:rPr lang="en-US" dirty="0"/>
              <a:t>);</a:t>
            </a:r>
          </a:p>
          <a:p>
            <a:r>
              <a:rPr lang="en-US" dirty="0"/>
              <a:t>EXPLAIN SELECT * FROM </a:t>
            </a:r>
            <a:r>
              <a:rPr lang="en-US" dirty="0" err="1"/>
              <a:t>test_trgm</a:t>
            </a:r>
            <a:r>
              <a:rPr lang="en-US" dirty="0"/>
              <a:t> WHERE t LIKE '%</a:t>
            </a:r>
            <a:r>
              <a:rPr lang="en-US" dirty="0" err="1"/>
              <a:t>foo%bar</a:t>
            </a:r>
            <a:r>
              <a:rPr lang="en-US" dirty="0"/>
              <a:t>';</a:t>
            </a:r>
            <a:endParaRPr lang="tr-TR" dirty="0"/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952874" y="3867471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pg_trgm</a:t>
            </a:r>
            <a:r>
              <a:rPr lang="tr-TR" sz="2400" dirty="0" smtClean="0"/>
              <a:t> </a:t>
            </a:r>
            <a:r>
              <a:rPr lang="tr-TR" sz="2400" dirty="0" err="1" smtClean="0"/>
              <a:t>extention</a:t>
            </a:r>
            <a:endParaRPr lang="tr-TR" sz="24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064872" y="408929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LIKE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241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GIST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57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Geometry types</a:t>
            </a:r>
          </a:p>
          <a:p>
            <a:r>
              <a:rPr lang="en-US" dirty="0"/>
              <a:t>Text when dealing with full-text </a:t>
            </a:r>
            <a:r>
              <a:rPr lang="en-US" dirty="0" smtClean="0"/>
              <a:t>search</a:t>
            </a:r>
            <a:endParaRPr lang="tr-TR" dirty="0" smtClean="0"/>
          </a:p>
          <a:p>
            <a:r>
              <a:rPr lang="tr-TR" dirty="0" err="1"/>
              <a:t>S</a:t>
            </a:r>
            <a:r>
              <a:rPr lang="tr-TR" dirty="0" err="1" smtClean="0"/>
              <a:t>earch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nearest</a:t>
            </a:r>
            <a:r>
              <a:rPr lang="tr-TR" dirty="0"/>
              <a:t> </a:t>
            </a:r>
            <a:r>
              <a:rPr lang="tr-TR" dirty="0" err="1"/>
              <a:t>neighbors</a:t>
            </a:r>
            <a:endParaRPr lang="en-US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317315" y="42087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838200" y="3115756"/>
            <a:ext cx="6968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* FROM places ORDER BY location &lt;-&gt; point '(101,456)' LIMIT 10;</a:t>
            </a:r>
            <a:endParaRPr lang="en-US" b="1" dirty="0"/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70" y="3548718"/>
            <a:ext cx="6504335" cy="32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Fırat Güleç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 Company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tr-TR" dirty="0" smtClean="0"/>
              <a:t>GLCTECH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Now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 err="1" smtClean="0"/>
              <a:t>Founder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PostgreSQL</a:t>
            </a:r>
            <a:r>
              <a:rPr lang="tr-TR" dirty="0" smtClean="0"/>
              <a:t> &amp; </a:t>
            </a:r>
            <a:r>
              <a:rPr lang="tr-TR" dirty="0" err="1" smtClean="0"/>
              <a:t>NoSQL</a:t>
            </a:r>
            <a:r>
              <a:rPr lang="en-US" dirty="0" smtClean="0"/>
              <a:t> </a:t>
            </a:r>
            <a:r>
              <a:rPr lang="tr-TR" dirty="0" smtClean="0"/>
              <a:t>DB </a:t>
            </a:r>
            <a:r>
              <a:rPr lang="en-US" dirty="0" smtClean="0"/>
              <a:t>Consulting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</a:t>
            </a:r>
            <a:r>
              <a:rPr lang="en-US" dirty="0" smtClean="0"/>
              <a:t>Member </a:t>
            </a:r>
            <a:r>
              <a:rPr lang="en-US" dirty="0"/>
              <a:t>of </a:t>
            </a:r>
            <a:r>
              <a:rPr lang="en-US" dirty="0" err="1" smtClean="0"/>
              <a:t>Postgre</a:t>
            </a:r>
            <a:r>
              <a:rPr lang="tr-TR" dirty="0" smtClean="0"/>
              <a:t>SQL</a:t>
            </a:r>
            <a:r>
              <a:rPr lang="en-US" dirty="0" smtClean="0"/>
              <a:t> </a:t>
            </a:r>
            <a:r>
              <a:rPr lang="en-US" dirty="0"/>
              <a:t>Europe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6" y="1434088"/>
            <a:ext cx="1859151" cy="18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SP-GIST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579" y="1415115"/>
            <a:ext cx="11106841" cy="51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listening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9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7784" y="365125"/>
            <a:ext cx="10515600" cy="1325563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index</a:t>
            </a:r>
            <a:r>
              <a:rPr lang="tr-TR" dirty="0" smtClean="0"/>
              <a:t>?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indexes always improve performance?</a:t>
            </a:r>
            <a:endParaRPr lang="tr-TR" dirty="0" smtClean="0"/>
          </a:p>
          <a:p>
            <a:r>
              <a:rPr lang="en-US" dirty="0"/>
              <a:t>Is it correct to put an index on each table</a:t>
            </a:r>
            <a:r>
              <a:rPr lang="en-US" dirty="0" smtClean="0"/>
              <a:t>?</a:t>
            </a:r>
            <a:endParaRPr lang="tr-TR" dirty="0" smtClean="0"/>
          </a:p>
          <a:p>
            <a:r>
              <a:rPr lang="en-US" dirty="0"/>
              <a:t>Is it correct to put an index on each </a:t>
            </a:r>
            <a:r>
              <a:rPr lang="tr-TR" dirty="0" err="1" smtClean="0"/>
              <a:t>column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 </a:t>
            </a:r>
            <a:r>
              <a:rPr lang="en-US" dirty="0"/>
              <a:t>table</a:t>
            </a:r>
            <a:r>
              <a:rPr lang="en-US" dirty="0" smtClean="0"/>
              <a:t>?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/>
              <a:t>Do indexes slow down your database in some ways?</a:t>
            </a:r>
            <a:endParaRPr lang="tr-TR" dirty="0"/>
          </a:p>
        </p:txBody>
      </p:sp>
      <p:sp>
        <p:nvSpPr>
          <p:cNvPr id="4" name="Rounded Rectangle 56"/>
          <p:cNvSpPr/>
          <p:nvPr/>
        </p:nvSpPr>
        <p:spPr>
          <a:xfrm>
            <a:off x="10590736" y="117454"/>
            <a:ext cx="1526128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9"/>
          <p:cNvSpPr txBox="1"/>
          <p:nvPr/>
        </p:nvSpPr>
        <p:spPr>
          <a:xfrm>
            <a:off x="10820612" y="307355"/>
            <a:ext cx="10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 1</a:t>
            </a:r>
            <a:endParaRPr lang="en-US" sz="2400" dirty="0"/>
          </a:p>
        </p:txBody>
      </p:sp>
      <p:pic>
        <p:nvPicPr>
          <p:cNvPr id="4098" name="Picture 2" descr="5 ways to say No without being rude - SoNew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94" y="1305104"/>
            <a:ext cx="945862" cy="7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 ways to say No without being rude - SoNew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67" y="2108142"/>
            <a:ext cx="731116" cy="5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5 ways to say No without being rude - SoNew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38" y="2282123"/>
            <a:ext cx="945862" cy="7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Çınar Extreme YES! Çizgi Roman Efekti Sticker Fiyat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60" y="3121363"/>
            <a:ext cx="1136317" cy="11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376240" y="5151184"/>
            <a:ext cx="136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2000" dirty="0" smtClean="0"/>
              <a:t>INSERT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 smtClean="0"/>
              <a:t>UPDATE</a:t>
            </a:r>
          </a:p>
        </p:txBody>
      </p:sp>
      <p:pic>
        <p:nvPicPr>
          <p:cNvPr id="11" name="Picture 8" descr="Image result for datab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5" y="4893786"/>
            <a:ext cx="1106261" cy="1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3409294" y="5370410"/>
            <a:ext cx="77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Bigger</a:t>
            </a:r>
            <a:endParaRPr lang="tr-TR" dirty="0"/>
          </a:p>
        </p:txBody>
      </p:sp>
      <p:sp>
        <p:nvSpPr>
          <p:cNvPr id="10" name="Yukarı Ok 9"/>
          <p:cNvSpPr/>
          <p:nvPr/>
        </p:nvSpPr>
        <p:spPr>
          <a:xfrm>
            <a:off x="4124566" y="5070619"/>
            <a:ext cx="312351" cy="9950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102" name="Picture 6" descr="Backup and Recovery - Scope and Future, Data 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43" y="5052125"/>
            <a:ext cx="3146960" cy="11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şağı Ok 12"/>
          <p:cNvSpPr/>
          <p:nvPr/>
        </p:nvSpPr>
        <p:spPr>
          <a:xfrm>
            <a:off x="995900" y="5097821"/>
            <a:ext cx="285195" cy="9145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2145" y="5300370"/>
            <a:ext cx="10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Slowness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907717" y="6311900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Size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34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 animBg="1"/>
      <p:bldP spid="13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PostgreSQL</a:t>
            </a:r>
            <a:r>
              <a:rPr lang="tr-TR" dirty="0" smtClean="0"/>
              <a:t> Index </a:t>
            </a:r>
            <a:r>
              <a:rPr lang="tr-TR" dirty="0" err="1" smtClean="0"/>
              <a:t>types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B-</a:t>
            </a:r>
            <a:r>
              <a:rPr lang="tr-TR" dirty="0" err="1" smtClean="0"/>
              <a:t>tree</a:t>
            </a:r>
            <a:r>
              <a:rPr lang="tr-TR" dirty="0" smtClean="0"/>
              <a:t>(</a:t>
            </a:r>
            <a:r>
              <a:rPr lang="tr-TR" dirty="0" err="1" smtClean="0"/>
              <a:t>default</a:t>
            </a:r>
            <a:r>
              <a:rPr lang="tr-T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Hash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GIST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SP-GIST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GIN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BRIN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Rounded Rectangle 56"/>
          <p:cNvSpPr/>
          <p:nvPr/>
        </p:nvSpPr>
        <p:spPr>
          <a:xfrm>
            <a:off x="10498238" y="254643"/>
            <a:ext cx="1526128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9"/>
          <p:cNvSpPr txBox="1"/>
          <p:nvPr/>
        </p:nvSpPr>
        <p:spPr>
          <a:xfrm>
            <a:off x="10728114" y="444544"/>
            <a:ext cx="10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 </a:t>
            </a:r>
            <a:r>
              <a:rPr lang="tr-TR" sz="2400" dirty="0" smtClean="0"/>
              <a:t>2</a:t>
            </a:r>
            <a:endParaRPr lang="en-US" sz="2400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948345" y="1620156"/>
            <a:ext cx="7961022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Query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: create </a:t>
            </a:r>
            <a:r>
              <a:rPr lang="tr-TR" altLang="en-US" sz="2400" dirty="0" err="1" smtClean="0">
                <a:solidFill>
                  <a:srgbClr val="0033B3"/>
                </a:solidFill>
                <a:latin typeface="JetBrains Mono"/>
              </a:rPr>
              <a:t>index</a:t>
            </a:r>
            <a:r>
              <a:rPr lang="tr-TR" altLang="en-US" sz="2400" dirty="0" smtClean="0">
                <a:solidFill>
                  <a:srgbClr val="0033B3"/>
                </a:solidFill>
                <a:latin typeface="JetBrains Mono"/>
              </a:rPr>
              <a:t> </a:t>
            </a:r>
            <a:r>
              <a:rPr lang="tr-TR" altLang="en-US" sz="2400" i="1" dirty="0" err="1" smtClean="0">
                <a:solidFill>
                  <a:srgbClr val="080808"/>
                </a:solidFill>
                <a:latin typeface="JetBrains Mono"/>
              </a:rPr>
              <a:t>users_username_ix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  </a:t>
            </a:r>
            <a:r>
              <a:rPr lang="en-US" altLang="en-US" sz="2400" dirty="0">
                <a:solidFill>
                  <a:srgbClr val="0033B3"/>
                </a:solidFill>
                <a:latin typeface="JetBrains Mono"/>
              </a:rPr>
              <a:t>on </a:t>
            </a:r>
            <a:r>
              <a:rPr lang="en-US" altLang="en-US" sz="2400" i="1" dirty="0">
                <a:solidFill>
                  <a:srgbClr val="080808"/>
                </a:solidFill>
                <a:latin typeface="JetBrains Mono"/>
              </a:rPr>
              <a:t>users</a:t>
            </a:r>
            <a:r>
              <a:rPr lang="en-US" altLang="en-US" sz="2400" dirty="0">
                <a:solidFill>
                  <a:srgbClr val="0033B3"/>
                </a:solidFill>
                <a:latin typeface="JetBrains Mono"/>
              </a:rPr>
              <a:t> (</a:t>
            </a:r>
            <a:r>
              <a:rPr lang="en-US" altLang="en-US" sz="2400" i="1" dirty="0" smtClean="0">
                <a:solidFill>
                  <a:srgbClr val="080808"/>
                </a:solidFill>
                <a:latin typeface="JetBrains Mono"/>
              </a:rPr>
              <a:t>username</a:t>
            </a:r>
            <a:r>
              <a:rPr lang="en-US" altLang="en-US" sz="2400" dirty="0" smtClean="0">
                <a:solidFill>
                  <a:srgbClr val="0033B3"/>
                </a:solidFill>
                <a:latin typeface="JetBrains Mono"/>
              </a:rPr>
              <a:t>);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Cardinality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err="1" smtClean="0"/>
              <a:t>Selectivity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Cardinality</a:t>
            </a:r>
            <a:r>
              <a:rPr lang="tr-TR" dirty="0" smtClean="0"/>
              <a:t>=</a:t>
            </a:r>
            <a:r>
              <a:rPr lang="en-US" dirty="0" smtClean="0"/>
              <a:t> </a:t>
            </a:r>
            <a:r>
              <a:rPr lang="en-US" dirty="0"/>
              <a:t>select count(distinct </a:t>
            </a:r>
            <a:r>
              <a:rPr lang="en-US" dirty="0" smtClean="0"/>
              <a:t>(</a:t>
            </a:r>
            <a:r>
              <a:rPr lang="tr-TR" dirty="0" err="1" smtClean="0"/>
              <a:t>state_name</a:t>
            </a:r>
            <a:r>
              <a:rPr lang="en-US" dirty="0" smtClean="0"/>
              <a:t>)) </a:t>
            </a:r>
            <a:r>
              <a:rPr lang="en-US" dirty="0"/>
              <a:t>from </a:t>
            </a:r>
            <a:r>
              <a:rPr lang="tr-TR" dirty="0" err="1" smtClean="0"/>
              <a:t>states</a:t>
            </a:r>
            <a:r>
              <a:rPr lang="en-US" dirty="0" smtClean="0"/>
              <a:t>;</a:t>
            </a:r>
            <a:endParaRPr lang="tr-TR" dirty="0"/>
          </a:p>
          <a:p>
            <a:endParaRPr lang="tr-TR" dirty="0" smtClean="0"/>
          </a:p>
          <a:p>
            <a:r>
              <a:rPr lang="en-US" dirty="0"/>
              <a:t>Selectivity = (Distinct Values/Total number of records)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Rounded Rectangle 56"/>
          <p:cNvSpPr/>
          <p:nvPr/>
        </p:nvSpPr>
        <p:spPr>
          <a:xfrm>
            <a:off x="10498238" y="254643"/>
            <a:ext cx="1526128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59"/>
          <p:cNvSpPr txBox="1"/>
          <p:nvPr/>
        </p:nvSpPr>
        <p:spPr>
          <a:xfrm>
            <a:off x="10728114" y="444544"/>
            <a:ext cx="10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 </a:t>
            </a:r>
            <a:r>
              <a:rPr lang="tr-TR" sz="2400" dirty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Auto </a:t>
            </a:r>
            <a:r>
              <a:rPr lang="tr-TR" b="1" dirty="0" err="1" smtClean="0"/>
              <a:t>indexed</a:t>
            </a:r>
            <a:r>
              <a:rPr lang="tr-TR" b="1" dirty="0" smtClean="0"/>
              <a:t> </a:t>
            </a:r>
            <a:r>
              <a:rPr lang="tr-TR" b="1" dirty="0" err="1" smtClean="0"/>
              <a:t>columns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keys</a:t>
            </a:r>
            <a:endParaRPr lang="tr-TR" dirty="0" smtClean="0"/>
          </a:p>
          <a:p>
            <a:r>
              <a:rPr lang="tr-TR" dirty="0" err="1" smtClean="0"/>
              <a:t>Unique</a:t>
            </a:r>
            <a:r>
              <a:rPr lang="tr-TR" dirty="0" smtClean="0"/>
              <a:t> </a:t>
            </a:r>
            <a:r>
              <a:rPr lang="tr-TR" dirty="0" err="1" smtClean="0"/>
              <a:t>keys</a:t>
            </a:r>
            <a:endParaRPr lang="tr-TR" dirty="0"/>
          </a:p>
        </p:txBody>
      </p:sp>
      <p:pic>
        <p:nvPicPr>
          <p:cNvPr id="2050" name="Picture 2" descr="check - Hotech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2" y="1690689"/>
            <a:ext cx="562056" cy="5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ck - Hotech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2" y="2252745"/>
            <a:ext cx="562058" cy="5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6"/>
          <p:cNvSpPr/>
          <p:nvPr/>
        </p:nvSpPr>
        <p:spPr>
          <a:xfrm>
            <a:off x="10498238" y="254643"/>
            <a:ext cx="1526128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59"/>
          <p:cNvSpPr txBox="1"/>
          <p:nvPr/>
        </p:nvSpPr>
        <p:spPr>
          <a:xfrm>
            <a:off x="10728114" y="444544"/>
            <a:ext cx="10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 </a:t>
            </a:r>
            <a:r>
              <a:rPr lang="tr-TR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21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83220" y="3013732"/>
            <a:ext cx="10515600" cy="1325563"/>
          </a:xfrm>
        </p:spPr>
        <p:txBody>
          <a:bodyPr/>
          <a:lstStyle/>
          <a:p>
            <a:r>
              <a:rPr lang="tr-TR" dirty="0" smtClean="0"/>
              <a:t>EXPLAIN                 </a:t>
            </a:r>
            <a:r>
              <a:rPr lang="tr-TR" dirty="0" err="1" smtClean="0"/>
              <a:t>EXPLAIN</a:t>
            </a:r>
            <a:r>
              <a:rPr lang="tr-TR" dirty="0" smtClean="0"/>
              <a:t> ANALYZE</a:t>
            </a:r>
            <a:endParaRPr lang="tr-TR" dirty="0"/>
          </a:p>
        </p:txBody>
      </p:sp>
      <p:sp>
        <p:nvSpPr>
          <p:cNvPr id="4" name="Rounded Rectangle 56"/>
          <p:cNvSpPr/>
          <p:nvPr/>
        </p:nvSpPr>
        <p:spPr>
          <a:xfrm>
            <a:off x="10498238" y="254643"/>
            <a:ext cx="1526128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9"/>
          <p:cNvSpPr txBox="1"/>
          <p:nvPr/>
        </p:nvSpPr>
        <p:spPr>
          <a:xfrm>
            <a:off x="10728114" y="444544"/>
            <a:ext cx="10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 </a:t>
            </a:r>
            <a:r>
              <a:rPr lang="tr-TR" sz="2400" dirty="0"/>
              <a:t>5</a:t>
            </a:r>
            <a:endParaRPr lang="en-US" sz="2400" dirty="0"/>
          </a:p>
        </p:txBody>
      </p:sp>
      <p:pic>
        <p:nvPicPr>
          <p:cNvPr id="1028" name="Picture 4" descr="VS - kulakligim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34" y="2745307"/>
            <a:ext cx="1862411" cy="18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VACUUM ANALYZE</a:t>
            </a:r>
            <a:endParaRPr lang="tr-TR" dirty="0"/>
          </a:p>
        </p:txBody>
      </p:sp>
      <p:sp>
        <p:nvSpPr>
          <p:cNvPr id="4" name="Rounded Rectangle 56"/>
          <p:cNvSpPr/>
          <p:nvPr/>
        </p:nvSpPr>
        <p:spPr>
          <a:xfrm>
            <a:off x="10498238" y="254643"/>
            <a:ext cx="1526128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9"/>
          <p:cNvSpPr txBox="1"/>
          <p:nvPr/>
        </p:nvSpPr>
        <p:spPr>
          <a:xfrm>
            <a:off x="10728114" y="444544"/>
            <a:ext cx="10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 </a:t>
            </a:r>
            <a:r>
              <a:rPr lang="tr-TR" sz="2400" dirty="0" smtClean="0"/>
              <a:t>6</a:t>
            </a:r>
            <a:endParaRPr lang="en-US" sz="2400" dirty="0"/>
          </a:p>
        </p:txBody>
      </p:sp>
      <p:pic>
        <p:nvPicPr>
          <p:cNvPr id="1026" name="Picture 2" descr="Project Scheduling 101 for 2022 | monday.com Blo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30" y="2159355"/>
            <a:ext cx="7026221" cy="35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CONCURRENTLY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i="1" dirty="0">
                <a:solidFill>
                  <a:srgbClr val="080808"/>
                </a:solidFill>
                <a:latin typeface="JetBrains Mono"/>
              </a:rPr>
              <a:t>Query</a:t>
            </a:r>
            <a:r>
              <a:rPr lang="en-US" altLang="en-US" dirty="0">
                <a:solidFill>
                  <a:srgbClr val="0033B3"/>
                </a:solidFill>
                <a:latin typeface="JetBrains Mono"/>
              </a:rPr>
              <a:t>: CREATE INDEX CONCURRENTLY </a:t>
            </a:r>
            <a:r>
              <a:rPr lang="en-US" altLang="en-US" i="1" dirty="0" err="1">
                <a:solidFill>
                  <a:srgbClr val="080808"/>
                </a:solidFill>
                <a:latin typeface="JetBrains Mono"/>
              </a:rPr>
              <a:t>nasa_test_t_ix</a:t>
            </a:r>
            <a:r>
              <a:rPr lang="en-US" altLang="en-US" dirty="0">
                <a:solidFill>
                  <a:srgbClr val="0033B3"/>
                </a:solidFill>
                <a:latin typeface="JetBrains Mono"/>
              </a:rPr>
              <a:t> ON </a:t>
            </a:r>
            <a:r>
              <a:rPr lang="en-US" altLang="en-US" i="1" dirty="0" err="1">
                <a:solidFill>
                  <a:srgbClr val="080808"/>
                </a:solidFill>
                <a:latin typeface="JetBrains Mono"/>
              </a:rPr>
              <a:t>nasa_test</a:t>
            </a:r>
            <a:r>
              <a:rPr lang="en-US" altLang="en-US" i="1" dirty="0">
                <a:solidFill>
                  <a:srgbClr val="080808"/>
                </a:solidFill>
                <a:latin typeface="JetBrains Mono"/>
              </a:rPr>
              <a:t>(t);</a:t>
            </a:r>
            <a:endParaRPr lang="tr-TR" i="1" dirty="0">
              <a:solidFill>
                <a:srgbClr val="080808"/>
              </a:solidFill>
              <a:latin typeface="JetBrains Mono"/>
            </a:endParaRPr>
          </a:p>
        </p:txBody>
      </p:sp>
      <p:sp>
        <p:nvSpPr>
          <p:cNvPr id="6" name="Rounded Rectangle 56"/>
          <p:cNvSpPr/>
          <p:nvPr/>
        </p:nvSpPr>
        <p:spPr>
          <a:xfrm>
            <a:off x="10498238" y="254643"/>
            <a:ext cx="1526128" cy="9386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59"/>
          <p:cNvSpPr txBox="1"/>
          <p:nvPr/>
        </p:nvSpPr>
        <p:spPr>
          <a:xfrm>
            <a:off x="10728114" y="444544"/>
            <a:ext cx="109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#Tips </a:t>
            </a:r>
            <a:r>
              <a:rPr lang="tr-TR" sz="2400" dirty="0"/>
              <a:t>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7797</TotalTime>
  <Words>591</Words>
  <Application>Microsoft Office PowerPoint</Application>
  <PresentationFormat>Geniş ekran</PresentationFormat>
  <Paragraphs>159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JetBrains Mono</vt:lpstr>
      <vt:lpstr>Wingdings</vt:lpstr>
      <vt:lpstr>Office Teması</vt:lpstr>
      <vt:lpstr>Indexing Tips &amp; Tricks</vt:lpstr>
      <vt:lpstr>Fırat Güleç</vt:lpstr>
      <vt:lpstr>What is index? Some Important Questions!!</vt:lpstr>
      <vt:lpstr>PostgreSQL Index types </vt:lpstr>
      <vt:lpstr>Cardinality vs Selectivity</vt:lpstr>
      <vt:lpstr>Auto indexed columns</vt:lpstr>
      <vt:lpstr>EXPLAIN                 EXPLAIN ANALYZE</vt:lpstr>
      <vt:lpstr>VACUUM ANALYZE</vt:lpstr>
      <vt:lpstr>CONCURRENTLY</vt:lpstr>
      <vt:lpstr>PowerPoint Sunusu</vt:lpstr>
      <vt:lpstr>Multi Column &amp; Partial Index &amp; Order of Column</vt:lpstr>
      <vt:lpstr>Index comparison</vt:lpstr>
      <vt:lpstr>PowerPoint Sunusu</vt:lpstr>
      <vt:lpstr>PowerPoint Sunusu</vt:lpstr>
      <vt:lpstr>PostgreSQL Index types </vt:lpstr>
      <vt:lpstr>Hash Index</vt:lpstr>
      <vt:lpstr>BRIN(Block Range Index)</vt:lpstr>
      <vt:lpstr>GIN indexes</vt:lpstr>
      <vt:lpstr>GIST</vt:lpstr>
      <vt:lpstr>SP-GIST</vt:lpstr>
      <vt:lpstr>Thank you so much for listening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Indexing Tips &amp; Tricks</dc:title>
  <dc:creator>Fırat GÜLEÇ</dc:creator>
  <cp:lastModifiedBy>Fırat GÜLEÇ</cp:lastModifiedBy>
  <cp:revision>96</cp:revision>
  <dcterms:created xsi:type="dcterms:W3CDTF">2022-03-13T15:40:48Z</dcterms:created>
  <dcterms:modified xsi:type="dcterms:W3CDTF">2022-04-27T13:27:39Z</dcterms:modified>
</cp:coreProperties>
</file>